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E5F521E-5B17-4F55-8799-DBCFC0E56F03}" type="datetimeFigureOut">
              <a:rPr lang="ru-RU" smtClean="0"/>
              <a:pPr/>
              <a:t>28.03.2019</a:t>
            </a:fld>
            <a:endParaRPr lang="ru-RU"/>
          </a:p>
        </p:txBody>
      </p:sp>
      <p:sp>
        <p:nvSpPr>
          <p:cNvPr id="17" name="Нижний колонтитул 16"/>
          <p:cNvSpPr>
            <a:spLocks noGrp="1"/>
          </p:cNvSpPr>
          <p:nvPr>
            <p:ph type="ftr" sz="quarter" idx="11"/>
          </p:nvPr>
        </p:nvSpPr>
        <p:spPr>
          <a:xfrm>
            <a:off x="2085393" y="236539"/>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EA4BEACC-C95F-4C34-AFAA-DBD207C0E60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4BEACC-C95F-4C34-AFAA-DBD207C0E60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1"/>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1"/>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3"/>
            <a:ext cx="2209800" cy="365125"/>
          </a:xfrm>
        </p:spPr>
        <p:txBody>
          <a:bodyPr/>
          <a:lstStyle/>
          <a:p>
            <a:fld id="{4E5F521E-5B17-4F55-8799-DBCFC0E56F03}" type="datetimeFigureOut">
              <a:rPr lang="ru-RU" smtClean="0"/>
              <a:pPr/>
              <a:t>28.03.2019</a:t>
            </a:fld>
            <a:endParaRPr lang="ru-RU"/>
          </a:p>
        </p:txBody>
      </p:sp>
      <p:sp>
        <p:nvSpPr>
          <p:cNvPr id="5" name="Нижний колонтитул 4"/>
          <p:cNvSpPr>
            <a:spLocks noGrp="1"/>
          </p:cNvSpPr>
          <p:nvPr>
            <p:ph type="ftr" sz="quarter" idx="11"/>
          </p:nvPr>
        </p:nvSpPr>
        <p:spPr>
          <a:xfrm>
            <a:off x="457201" y="6248208"/>
            <a:ext cx="5573483" cy="365125"/>
          </a:xfrm>
        </p:spPr>
        <p:txBody>
          <a:bodyPr/>
          <a:lstStyle/>
          <a:p>
            <a:endParaRPr lang="ru-RU"/>
          </a:p>
        </p:txBody>
      </p:sp>
      <p:sp>
        <p:nvSpPr>
          <p:cNvPr id="7" name="Прямоугольник 6"/>
          <p:cNvSpPr/>
          <p:nvPr/>
        </p:nvSpPr>
        <p:spPr bwMode="white">
          <a:xfrm>
            <a:off x="6096319"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9"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9"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9" y="144463"/>
            <a:ext cx="533400" cy="244476"/>
          </a:xfrm>
        </p:spPr>
        <p:txBody>
          <a:bodyPr/>
          <a:lstStyle/>
          <a:p>
            <a:fld id="{EA4BEACC-C95F-4C34-AFAA-DBD207C0E604}"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EA4BEACC-C95F-4C34-AFAA-DBD207C0E604}"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1" y="2743201"/>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A4BEACC-C95F-4C34-AFAA-DBD207C0E604}"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4E5F521E-5B17-4F55-8799-DBCFC0E56F03}" type="datetimeFigureOut">
              <a:rPr lang="ru-RU" smtClean="0"/>
              <a:pPr/>
              <a:t>28.03.2019</a:t>
            </a:fld>
            <a:endParaRPr lang="ru-RU"/>
          </a:p>
        </p:txBody>
      </p:sp>
      <p:sp>
        <p:nvSpPr>
          <p:cNvPr id="10" name="Номер слайда 9"/>
          <p:cNvSpPr>
            <a:spLocks noGrp="1"/>
          </p:cNvSpPr>
          <p:nvPr>
            <p:ph type="sldNum" sz="quarter" idx="16"/>
          </p:nvPr>
        </p:nvSpPr>
        <p:spPr/>
        <p:txBody>
          <a:bodyPr rtlCol="0"/>
          <a:lstStyle/>
          <a:p>
            <a:fld id="{EA4BEACC-C95F-4C34-AFAA-DBD207C0E604}"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1"/>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4E5F521E-5B17-4F55-8799-DBCFC0E56F03}" type="datetimeFigureOut">
              <a:rPr lang="ru-RU" smtClean="0"/>
              <a:pPr/>
              <a:t>28.03.2019</a:t>
            </a:fld>
            <a:endParaRPr lang="ru-RU"/>
          </a:p>
        </p:txBody>
      </p:sp>
      <p:sp>
        <p:nvSpPr>
          <p:cNvPr id="12" name="Номер слайда 11"/>
          <p:cNvSpPr>
            <a:spLocks noGrp="1"/>
          </p:cNvSpPr>
          <p:nvPr>
            <p:ph type="sldNum" sz="quarter" idx="16"/>
          </p:nvPr>
        </p:nvSpPr>
        <p:spPr/>
        <p:txBody>
          <a:bodyPr rtlCol="0"/>
          <a:lstStyle/>
          <a:p>
            <a:fld id="{EA4BEACC-C95F-4C34-AFAA-DBD207C0E604}"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EA4BEACC-C95F-4C34-AFAA-DBD207C0E60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EA4BEACC-C95F-4C34-AFAA-DBD207C0E60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1"/>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4E5F521E-5B17-4F55-8799-DBCFC0E56F03}" type="datetimeFigureOut">
              <a:rPr lang="ru-RU" smtClean="0"/>
              <a:pPr/>
              <a:t>28.03.2019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EA4BEACC-C95F-4C34-AFAA-DBD207C0E604}"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1"/>
            <a:ext cx="2667000" cy="365125"/>
          </a:xfrm>
        </p:spPr>
        <p:txBody>
          <a:bodyPr rtlCol="0"/>
          <a:lstStyle/>
          <a:p>
            <a:fld id="{4E5F521E-5B17-4F55-8799-DBCFC0E56F03}" type="datetimeFigureOut">
              <a:rPr lang="ru-RU" smtClean="0"/>
              <a:pPr/>
              <a:t>28.03.2019</a:t>
            </a:fld>
            <a:endParaRPr lang="ru-RU"/>
          </a:p>
        </p:txBody>
      </p:sp>
      <p:sp>
        <p:nvSpPr>
          <p:cNvPr id="13" name="Номер слайда 12"/>
          <p:cNvSpPr>
            <a:spLocks noGrp="1"/>
          </p:cNvSpPr>
          <p:nvPr>
            <p:ph type="sldNum" sz="quarter" idx="11"/>
          </p:nvPr>
        </p:nvSpPr>
        <p:spPr>
          <a:xfrm>
            <a:off x="0" y="4667250"/>
            <a:ext cx="1447800" cy="663578"/>
          </a:xfrm>
        </p:spPr>
        <p:txBody>
          <a:bodyPr rtlCol="0"/>
          <a:lstStyle>
            <a:lvl1pPr>
              <a:defRPr sz="2800"/>
            </a:lvl1pPr>
          </a:lstStyle>
          <a:p>
            <a:fld id="{EA4BEACC-C95F-4C34-AFAA-DBD207C0E604}" type="slidenum">
              <a:rPr lang="ru-RU" smtClean="0"/>
              <a:pPr/>
              <a:t>‹#›</a:t>
            </a:fld>
            <a:endParaRPr lang="ru-RU"/>
          </a:p>
        </p:txBody>
      </p:sp>
      <p:sp>
        <p:nvSpPr>
          <p:cNvPr id="14" name="Нижний колонтитул 13"/>
          <p:cNvSpPr>
            <a:spLocks noGrp="1"/>
          </p:cNvSpPr>
          <p:nvPr>
            <p:ph type="ftr" sz="quarter" idx="12"/>
          </p:nvPr>
        </p:nvSpPr>
        <p:spPr>
          <a:xfrm>
            <a:off x="1600200" y="6248207"/>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1"/>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E5F521E-5B17-4F55-8799-DBCFC0E56F03}" type="datetimeFigureOut">
              <a:rPr lang="ru-RU" smtClean="0"/>
              <a:pPr/>
              <a:t>28.03.2019</a:t>
            </a:fld>
            <a:endParaRPr lang="ru-RU"/>
          </a:p>
        </p:txBody>
      </p:sp>
      <p:sp>
        <p:nvSpPr>
          <p:cNvPr id="3" name="Нижний колонтитул 2"/>
          <p:cNvSpPr>
            <a:spLocks noGrp="1"/>
          </p:cNvSpPr>
          <p:nvPr>
            <p:ph type="ftr" sz="quarter" idx="3"/>
          </p:nvPr>
        </p:nvSpPr>
        <p:spPr>
          <a:xfrm>
            <a:off x="609601" y="6248207"/>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49" y="1280160"/>
            <a:ext cx="8553451"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A4BEACC-C95F-4C34-AFAA-DBD207C0E60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Новая папка\35.jpg"/>
          <p:cNvPicPr>
            <a:picLocks noChangeAspect="1" noChangeArrowheads="1"/>
          </p:cNvPicPr>
          <p:nvPr/>
        </p:nvPicPr>
        <p:blipFill>
          <a:blip r:embed="rId2"/>
          <a:srcRect/>
          <a:stretch>
            <a:fillRect/>
          </a:stretch>
        </p:blipFill>
        <p:spPr bwMode="auto">
          <a:xfrm>
            <a:off x="0" y="-542924"/>
            <a:ext cx="9525000" cy="7400925"/>
          </a:xfrm>
          <a:prstGeom prst="rect">
            <a:avLst/>
          </a:prstGeom>
          <a:noFill/>
        </p:spPr>
      </p:pic>
      <p:sp>
        <p:nvSpPr>
          <p:cNvPr id="2" name="Заголовок 1"/>
          <p:cNvSpPr>
            <a:spLocks noGrp="1"/>
          </p:cNvSpPr>
          <p:nvPr>
            <p:ph type="ctrTitle"/>
          </p:nvPr>
        </p:nvSpPr>
        <p:spPr>
          <a:xfrm>
            <a:off x="1857355" y="910810"/>
            <a:ext cx="6238919" cy="1017992"/>
          </a:xfrm>
        </p:spPr>
        <p:txBody>
          <a:bodyPr/>
          <a:lstStyle/>
          <a:p>
            <a:r>
              <a:rPr lang="ru-RU" b="1" dirty="0" smtClean="0">
                <a:solidFill>
                  <a:srgbClr val="002060"/>
                </a:solidFill>
                <a:latin typeface="Times New Roman" pitchFamily="18" charset="0"/>
                <a:cs typeface="Times New Roman" pitchFamily="18" charset="0"/>
              </a:rPr>
              <a:t>Моё эссе</a:t>
            </a:r>
            <a:endParaRPr lang="ru-RU" b="1" dirty="0">
              <a:solidFill>
                <a:srgbClr val="00206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857357" y="2428868"/>
            <a:ext cx="6905673" cy="1714512"/>
          </a:xfrm>
        </p:spPr>
        <p:txBody>
          <a:bodyPr>
            <a:normAutofit/>
          </a:bodyPr>
          <a:lstStyle/>
          <a:p>
            <a:r>
              <a:rPr lang="ru-RU" sz="4800" dirty="0" smtClean="0">
                <a:solidFill>
                  <a:srgbClr val="002060"/>
                </a:solidFill>
              </a:rPr>
              <a:t>«Я - воспитатель»</a:t>
            </a:r>
            <a:endParaRPr lang="ru-RU" sz="4800" dirty="0">
              <a:solidFill>
                <a:srgbClr val="002060"/>
              </a:solidFill>
            </a:endParaRPr>
          </a:p>
        </p:txBody>
      </p:sp>
      <p:pic>
        <p:nvPicPr>
          <p:cNvPr id="6" name="Рисунок 5" descr="C:\Users\Admin\Desktop\фото для презентации\20190313_074114.jpg"/>
          <p:cNvPicPr/>
          <p:nvPr/>
        </p:nvPicPr>
        <p:blipFill>
          <a:blip r:embed="rId3" cstate="print"/>
          <a:srcRect/>
          <a:stretch>
            <a:fillRect/>
          </a:stretch>
        </p:blipFill>
        <p:spPr bwMode="auto">
          <a:xfrm>
            <a:off x="5857884" y="357166"/>
            <a:ext cx="1643074" cy="2856408"/>
          </a:xfrm>
          <a:prstGeom prst="rect">
            <a:avLst/>
          </a:prstGeom>
          <a:ln>
            <a:noFill/>
          </a:ln>
          <a:effectLst>
            <a:softEdge rad="112500"/>
          </a:effectLst>
        </p:spPr>
      </p:pic>
    </p:spTree>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Desktop\Новая папка\4b961c3a349caf60aa49742210a213c8.jpg"/>
          <p:cNvPicPr>
            <a:picLocks noChangeAspect="1" noChangeArrowheads="1"/>
          </p:cNvPicPr>
          <p:nvPr/>
        </p:nvPicPr>
        <p:blipFill>
          <a:blip r:embed="rId2"/>
          <a:srcRect/>
          <a:stretch>
            <a:fillRect/>
          </a:stretch>
        </p:blipFill>
        <p:spPr bwMode="auto">
          <a:xfrm>
            <a:off x="-8582" y="0"/>
            <a:ext cx="9152583" cy="6858000"/>
          </a:xfrm>
          <a:prstGeom prst="rect">
            <a:avLst/>
          </a:prstGeom>
          <a:noFill/>
        </p:spPr>
      </p:pic>
      <p:sp>
        <p:nvSpPr>
          <p:cNvPr id="2051" name="Rectangle 3"/>
          <p:cNvSpPr>
            <a:spLocks noChangeArrowheads="1"/>
          </p:cNvSpPr>
          <p:nvPr/>
        </p:nvSpPr>
        <p:spPr bwMode="auto">
          <a:xfrm>
            <a:off x="642909" y="285729"/>
            <a:ext cx="5072099"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Ребенок-это маленький росток, </a:t>
            </a:r>
          </a:p>
          <a:p>
            <a:pPr marL="0" marR="0" lvl="0"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Который холим, любим и лелеем,</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Ребенок-это маленький цветок,</a:t>
            </a:r>
          </a:p>
          <a:p>
            <a:pPr marL="0" marR="0" lvl="0"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Я всей душой его согрею,</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И позабочусь я о том,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smtClean="0">
                <a:solidFill>
                  <a:srgbClr val="352F2B"/>
                </a:solidFill>
                <a:latin typeface="Times New Roman" pitchFamily="18" charset="0"/>
                <a:ea typeface="Times New Roman" pitchFamily="18" charset="0"/>
                <a:cs typeface="Times New Roman" pitchFamily="18" charset="0"/>
              </a:rPr>
              <a:t>                                      Ч</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тоб мир открыть ему прекрасный,</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Чтоб лучик солнца рядом с ним,</a:t>
            </a:r>
          </a:p>
          <a:p>
            <a:pPr marL="0" marR="0" lvl="0"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Светился теплотой и счастьем!</a:t>
            </a:r>
            <a:endParaRPr lang="ru-RU" sz="1400" b="1" dirty="0">
              <a:solidFill>
                <a:srgbClr val="352F2B"/>
              </a:solidFill>
              <a:latin typeface="Times New Roman" pitchFamily="18" charset="0"/>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rgbClr val="352F2B"/>
              </a:solidFill>
              <a:effectLst/>
              <a:latin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2" name="Rectangle 4"/>
          <p:cNvSpPr>
            <a:spLocks noChangeArrowheads="1"/>
          </p:cNvSpPr>
          <p:nvPr/>
        </p:nvSpPr>
        <p:spPr bwMode="auto">
          <a:xfrm>
            <a:off x="857224" y="2143116"/>
            <a:ext cx="7905805"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0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Почему я выбрала профессию воспитателя? Ответ на этот вопрос очень прост: для меня это не просто профессия или работа — это призвание, состояние души, образ жизни. Каждый дорогу жизни выбирает по-своему…</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Мой выбор профессии был более чем сознательным. Когда спрашивают: «Кем Вы работаете?!», меня коробит от необходимости отвечать пустой фразой: «Воспитателем». Не потому, что это сейчас совершенно не престижная профессия. Просто для меня «воспитатель», — не профессия, не общественное положение, не хобби, не работа…</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Для меня «воспитатель» — это жизнь, моя философия. Я не работаю воспитателем, я живу воспитателем, мне нравится быть воспитателем. И, несмотря на все трудности и попытки отговорить меня от выбора этой «неблагодарной» профессии, я работаю, живу этой профессией.</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Сказать, что работа это каждодневный праздник — трудно, все же мы каждый день имеем дело с разными характерами. Бывает и очень трудно. Иногда просто опускаются руки, но стоит ребенку тебе улыбнуться и все, ты понимаешь, что просто не в силах их предать.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Вот вопрос, а правильно ли я сделала свой выбор? И я могу с</a:t>
            </a:r>
            <a:r>
              <a:rPr kumimoji="0" lang="ru-RU" sz="1400" b="1" i="0" u="none" strike="noStrike" cap="none" normalizeH="0" dirty="0" smtClean="0">
                <a:ln>
                  <a:noFill/>
                </a:ln>
                <a:solidFill>
                  <a:srgbClr val="352F2B"/>
                </a:solidFill>
                <a:effectLst/>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уверенностью сказать: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Я – счастливый человек! Мне позволено судьбой быть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рядом с нашим будущим — с нашими детьми! Каждая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a:solidFill>
                  <a:srgbClr val="352F2B"/>
                </a:solidFill>
                <a:latin typeface="Times New Roman" pitchFamily="18" charset="0"/>
                <a:ea typeface="Times New Roman" pitchFamily="18" charset="0"/>
                <a:cs typeface="Times New Roman" pitchFamily="18" charset="0"/>
              </a:rPr>
              <a:t>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мать счастлива, когда вновь проживает период детства со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a:solidFill>
                  <a:srgbClr val="352F2B"/>
                </a:solidFill>
                <a:latin typeface="Times New Roman" pitchFamily="18" charset="0"/>
                <a:ea typeface="Times New Roman" pitchFamily="18" charset="0"/>
                <a:cs typeface="Times New Roman" pitchFamily="18" charset="0"/>
              </a:rPr>
              <a:t>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своим ребёнком. А мне посчастливилось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a:solidFill>
                  <a:srgbClr val="352F2B"/>
                </a:solidFill>
                <a:latin typeface="Times New Roman" pitchFamily="18" charset="0"/>
                <a:ea typeface="Times New Roman" pitchFamily="18" charset="0"/>
                <a:cs typeface="Times New Roman" pitchFamily="18" charset="0"/>
              </a:rPr>
              <a:t>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наслаждаться этим возрастом многократно, каждый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a:solidFill>
                  <a:srgbClr val="352F2B"/>
                </a:solidFill>
                <a:latin typeface="Times New Roman" pitchFamily="18" charset="0"/>
                <a:ea typeface="Times New Roman" pitchFamily="18" charset="0"/>
                <a:cs typeface="Times New Roman" pitchFamily="18" charset="0"/>
              </a:rPr>
              <a:t>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раз «уча  других, учиться самой»!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91" name="Picture 7" descr="C:\Users\Admin\Desktop\Новая папка\4b961c3a349caf60aa49742210a213c8.jpg"/>
          <p:cNvPicPr>
            <a:picLocks noChangeAspect="1" noChangeArrowheads="1"/>
          </p:cNvPicPr>
          <p:nvPr/>
        </p:nvPicPr>
        <p:blipFill>
          <a:blip r:embed="rId2"/>
          <a:srcRect/>
          <a:stretch>
            <a:fillRect/>
          </a:stretch>
        </p:blipFill>
        <p:spPr bwMode="auto">
          <a:xfrm>
            <a:off x="-3862" y="2894"/>
            <a:ext cx="9147862" cy="6855106"/>
          </a:xfrm>
          <a:prstGeom prst="rect">
            <a:avLst/>
          </a:prstGeom>
          <a:noFill/>
        </p:spPr>
      </p:pic>
      <p:sp>
        <p:nvSpPr>
          <p:cNvPr id="16389" name="Rectangle 5"/>
          <p:cNvSpPr>
            <a:spLocks noChangeArrowheads="1"/>
          </p:cNvSpPr>
          <p:nvPr/>
        </p:nvSpPr>
        <p:spPr bwMode="auto">
          <a:xfrm>
            <a:off x="761973" y="357166"/>
            <a:ext cx="7810555"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Я могу назвать себя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«Мамой» с большой буквы, ведь у меня больше  </a:t>
            </a:r>
          </a:p>
          <a:p>
            <a:pPr lvl="0" fontAlgn="base">
              <a:spcBef>
                <a:spcPct val="0"/>
              </a:spcBef>
              <a:spcAft>
                <a:spcPct val="0"/>
              </a:spcAft>
            </a:pP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сотни детей, и все они мои, все любимые мною,  каждому из них я </a:t>
            </a:r>
          </a:p>
          <a:p>
            <a:pPr lvl="0" fontAlgn="base">
              <a:spcBef>
                <a:spcPct val="0"/>
              </a:spcBef>
              <a:spcAft>
                <a:spcPct val="0"/>
              </a:spcAf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отдала частичку своей души,  своего сердца.</a:t>
            </a:r>
            <a:endParaRPr kumimoji="0" lang="ru-RU" sz="1400" b="0"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Я – Воспитатель!!! Я горжусь этим! Много профессий на свете, но эту профессию не выбирают, выбирает ОНА! Случайных людей здесь не бывает, они просто не смогут жить в этом состоянии. А что значит для меня быть воспитателем? Не возможность чему-то учить детей, воспитывая их каждый момент, а каждый день общаться с ними, открывая для себя новое.</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Меняются дети, меняюсь и я вместе сними. Мне нравиться рассуждать об окружающем мире глазами детей. Находить в этом радость и удовлетворение. Для меня воспитатель не профессия, не общественное положение, не работа. Быть воспитателем для меня – это значит жить.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Каждое утро приходя на работу я вижу глаза своих детей. В одних – настороженность, в других – интерес, в третьих – надежда, в чьих-то — пока равнодушие. Какие они разные! У каждого своя идея, свой особый мир, который нельзя разрушить, которому надо помочь раскрыться.</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Я уверенна, что детей надо любить такими, какие они есть. Воспитывать в них чувства собственного достоинства и ответственности за себя и свои поступки. Хвалить, поощрять, одобрять, создавать положительную атмосферу вокруг него.</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Всегда нужно верить в возможности каждого ребёнка, в то доброе, что в нём заложено. Я учу детей доброте, заботе о ближнем, уважению к другим людям.</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Ребенок, это самая главная ценность в моей деятельности и я как педагог несу ответственность за то, чтобы этот ребенок состоялся как личность, то есть не был сломан, унижен, чтобы он узнал, кто он, понял, каковы его возможности, что он умеет, чего хочет и        </a:t>
            </a:r>
          </a:p>
          <a:p>
            <a:pPr marL="0" marR="0" lvl="0" indent="0" defTabSz="914400" rtl="0" eaLnBrk="1" fontAlgn="base" latinLnBrk="0" hangingPunct="1">
              <a:lnSpc>
                <a:spcPct val="100000"/>
              </a:lnSpc>
              <a:spcBef>
                <a:spcPct val="0"/>
              </a:spcBef>
              <a:spcAft>
                <a:spcPct val="0"/>
              </a:spcAft>
              <a:buClrTx/>
              <a:buSzTx/>
              <a:buFontTx/>
              <a:buNone/>
              <a:tabLst/>
            </a:pPr>
            <a:r>
              <a:rPr lang="ru-RU" sz="1400" b="1" dirty="0">
                <a:solidFill>
                  <a:srgbClr val="352F2B"/>
                </a:solidFill>
                <a:latin typeface="Times New Roman" pitchFamily="18" charset="0"/>
                <a:ea typeface="Times New Roman" pitchFamily="18" charset="0"/>
                <a:cs typeface="Times New Roman" pitchFamily="18" charset="0"/>
              </a:rPr>
              <a:t> </a:t>
            </a:r>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чего не хочет.</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a:t>
            </a:r>
            <a:endParaRPr kumimoji="0" lang="ru-RU" sz="1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C:\Users\Admin\Desktop\Новая папка\4b961c3a349caf60aa49742210a213c8.jpg"/>
          <p:cNvPicPr>
            <a:picLocks noChangeAspect="1" noChangeArrowheads="1"/>
          </p:cNvPicPr>
          <p:nvPr/>
        </p:nvPicPr>
        <p:blipFill>
          <a:blip r:embed="rId2"/>
          <a:srcRect/>
          <a:stretch>
            <a:fillRect/>
          </a:stretch>
        </p:blipFill>
        <p:spPr bwMode="auto">
          <a:xfrm>
            <a:off x="-4290" y="0"/>
            <a:ext cx="9152582" cy="6858000"/>
          </a:xfrm>
          <a:prstGeom prst="rect">
            <a:avLst/>
          </a:prstGeom>
          <a:noFill/>
        </p:spPr>
      </p:pic>
      <p:sp>
        <p:nvSpPr>
          <p:cNvPr id="2" name="Прямоугольник 1"/>
          <p:cNvSpPr/>
          <p:nvPr/>
        </p:nvSpPr>
        <p:spPr>
          <a:xfrm>
            <a:off x="1000100" y="928670"/>
            <a:ext cx="7358114" cy="3539430"/>
          </a:xfrm>
          <a:prstGeom prst="rect">
            <a:avLst/>
          </a:prstGeom>
        </p:spPr>
        <p:txBody>
          <a:bodyPr wrap="square">
            <a:spAutoFit/>
          </a:bodyPr>
          <a:lstStyle/>
          <a:p>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Я согласна с тем, что есть «Педагоги» с большой буквы. Это не всегда обозначает высокий профессионализм, здесь огромную роль играют ещё и человеческие качества.</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Если за свой труд ждать благодарности, то работать в профессии не стоит. Ни кто никому ничего не должен, тем более дети.</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Высшая награда – любовь детей!</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Выбор моей профессии не случаен, так как я с детства </a:t>
            </a:r>
            <a:r>
              <a:rPr lang="ru-RU" sz="1400" b="1" dirty="0" smtClean="0">
                <a:solidFill>
                  <a:srgbClr val="352F2B"/>
                </a:solidFill>
                <a:latin typeface="Times New Roman" pitchFamily="18" charset="0"/>
                <a:ea typeface="Times New Roman" pitchFamily="18" charset="0"/>
                <a:cs typeface="Times New Roman" pitchFamily="18" charset="0"/>
              </a:rPr>
              <a:t>мечтала стать воспитателем</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Старалась быть похожей на свою первую </a:t>
            </a:r>
            <a:r>
              <a:rPr lang="ru-RU" sz="1400" b="1" dirty="0" smtClean="0">
                <a:solidFill>
                  <a:srgbClr val="352F2B"/>
                </a:solidFill>
                <a:latin typeface="Times New Roman" pitchFamily="18" charset="0"/>
                <a:ea typeface="Times New Roman" pitchFamily="18" charset="0"/>
                <a:cs typeface="Times New Roman" pitchFamily="18" charset="0"/>
              </a:rPr>
              <a:t>воспитательницу</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Она была для меня авторитетом во всем,</a:t>
            </a:r>
            <a:r>
              <a:rPr kumimoji="0" lang="ru-RU" sz="1400" b="1" i="0" u="none" strike="noStrike" cap="none" normalizeH="0" dirty="0" smtClean="0">
                <a:ln>
                  <a:noFill/>
                </a:ln>
                <a:solidFill>
                  <a:srgbClr val="352F2B"/>
                </a:solidFill>
                <a:effectLst/>
                <a:latin typeface="Times New Roman" pitchFamily="18" charset="0"/>
                <a:ea typeface="Times New Roman" pitchFamily="18" charset="0"/>
                <a:cs typeface="Times New Roman" pitchFamily="18" charset="0"/>
              </a:rPr>
              <a:t> добрая, внимательная, любящая.</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endPar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endParaRPr>
          </a:p>
          <a:p>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«Каким быть должен воспитатель?</a:t>
            </a:r>
          </a:p>
          <a:p>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Конечно, добрым должен быть!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a:t>
            </a:r>
            <a:r>
              <a:rPr kumimoji="0" lang="ru-RU" sz="1400" b="1" i="0" u="none" strike="noStrike" cap="none" normalizeH="0" dirty="0" smtClean="0">
                <a:ln>
                  <a:noFill/>
                </a:ln>
                <a:solidFill>
                  <a:srgbClr val="352F2B"/>
                </a:solidFill>
                <a:effectLst/>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Любить детей, любить ученье, </a:t>
            </a:r>
          </a:p>
          <a:p>
            <a:r>
              <a:rPr lang="ru-RU" sz="1400" b="1" dirty="0" smtClean="0">
                <a:solidFill>
                  <a:srgbClr val="352F2B"/>
                </a:solidFill>
                <a:latin typeface="Times New Roman" pitchFamily="18" charset="0"/>
                <a:ea typeface="Times New Roman" pitchFamily="18" charset="0"/>
                <a:cs typeface="Times New Roman" pitchFamily="18" charset="0"/>
              </a:rPr>
              <a:t>                       С</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вою профессию любить!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Каким быть должен воспитатель? </a:t>
            </a:r>
          </a:p>
          <a:p>
            <a:r>
              <a:rPr lang="ru-RU" sz="1400" b="1" dirty="0" smtClean="0">
                <a:solidFill>
                  <a:srgbClr val="352F2B"/>
                </a:solidFill>
                <a:latin typeface="Times New Roman" pitchFamily="18" charset="0"/>
                <a:ea typeface="Times New Roman" pitchFamily="18" charset="0"/>
                <a:cs typeface="Times New Roman" pitchFamily="18" charset="0"/>
              </a:rPr>
              <a:t>                       </a:t>
            </a: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Конечно, щедрым должен быть!</a:t>
            </a:r>
            <a:b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br>
            <a:r>
              <a:rPr kumimoji="0" lang="ru-RU" sz="1400" b="1" i="0" u="none" strike="noStrike" cap="none" normalizeH="0" baseline="0" dirty="0" smtClean="0">
                <a:ln>
                  <a:noFill/>
                </a:ln>
                <a:solidFill>
                  <a:srgbClr val="352F2B"/>
                </a:solidFill>
                <a:effectLst/>
                <a:latin typeface="Times New Roman" pitchFamily="18" charset="0"/>
                <a:ea typeface="Times New Roman" pitchFamily="18" charset="0"/>
                <a:cs typeface="Times New Roman" pitchFamily="18" charset="0"/>
              </a:rPr>
              <a:t>                       Всего себя без сожаленья он должен детям подарить! »</a:t>
            </a:r>
            <a:endParaRPr lang="ru-RU" sz="1400" dirty="0"/>
          </a:p>
        </p:txBody>
      </p:sp>
      <p:pic>
        <p:nvPicPr>
          <p:cNvPr id="4" name="Рисунок 3" descr="C:\Users\Admin\Desktop\фото для презентации\20190122_112635.jpg"/>
          <p:cNvPicPr/>
          <p:nvPr/>
        </p:nvPicPr>
        <p:blipFill>
          <a:blip r:embed="rId3" cstate="print"/>
          <a:srcRect/>
          <a:stretch>
            <a:fillRect/>
          </a:stretch>
        </p:blipFill>
        <p:spPr bwMode="auto">
          <a:xfrm>
            <a:off x="3500430" y="4429132"/>
            <a:ext cx="3857652" cy="2428868"/>
          </a:xfrm>
          <a:prstGeom prst="ellipse">
            <a:avLst/>
          </a:prstGeom>
          <a:ln>
            <a:noFill/>
          </a:ln>
          <a:effectLst>
            <a:softEdge rad="112500"/>
          </a:effectLst>
        </p:spPr>
      </p:pic>
    </p:spTree>
  </p:cSld>
  <p:clrMapOvr>
    <a:masterClrMapping/>
  </p:clrMapOvr>
  <p:transition spd="med">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2563</TotalTime>
  <Words>159</Words>
  <Application>Microsoft Office PowerPoint</Application>
  <PresentationFormat>Экран (4:3)</PresentationFormat>
  <Paragraphs>23</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Обычная</vt:lpstr>
      <vt:lpstr>Моё эссе</vt:lpstr>
      <vt:lpstr>Слайд 2</vt:lpstr>
      <vt:lpstr>Слайд 3</vt:lpstr>
      <vt:lpstr>Слайд 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24</cp:revision>
  <dcterms:created xsi:type="dcterms:W3CDTF">2019-02-28T19:22:45Z</dcterms:created>
  <dcterms:modified xsi:type="dcterms:W3CDTF">2019-03-28T19:50:46Z</dcterms:modified>
</cp:coreProperties>
</file>