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5"/>
  </p:notes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3" r:id="rId9"/>
    <p:sldId id="265" r:id="rId10"/>
    <p:sldId id="266" r:id="rId11"/>
    <p:sldId id="281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  <p:sldId id="276" r:id="rId22"/>
    <p:sldId id="277" r:id="rId23"/>
    <p:sldId id="282" r:id="rId24"/>
    <p:sldId id="280" r:id="rId25"/>
    <p:sldId id="278" r:id="rId26"/>
    <p:sldId id="283" r:id="rId27"/>
    <p:sldId id="291" r:id="rId28"/>
    <p:sldId id="294" r:id="rId29"/>
    <p:sldId id="285" r:id="rId30"/>
    <p:sldId id="286" r:id="rId31"/>
    <p:sldId id="290" r:id="rId32"/>
    <p:sldId id="293" r:id="rId33"/>
    <p:sldId id="287" r:id="rId3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5E981FB-F046-4924-8CF8-106C1CE1A673}" type="datetimeFigureOut">
              <a:rPr lang="ru-RU"/>
              <a:pPr>
                <a:defRPr/>
              </a:pPr>
              <a:t>19.03.2019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BD57C92-9F21-40BA-88BC-0CABF2F774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96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C0346BB-B21C-4F30-9157-787D925F6D1D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50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964F4B7-3F69-41B1-825C-551EA81E919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2AA31-F4E1-4072-ABE6-DD215CBEE742}" type="datetimeFigureOut">
              <a:rPr lang="ru-RU"/>
              <a:pPr>
                <a:defRPr/>
              </a:pPr>
              <a:t>19.03.2019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39AEE-5798-4271-95FF-CDDCB3617E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FE903-1A82-4E64-A524-0538F1725BC4}" type="datetimeFigureOut">
              <a:rPr lang="ru-RU"/>
              <a:pPr>
                <a:defRPr/>
              </a:pPr>
              <a:t>19.03.2019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25414-BF4B-4F48-A03E-833A52F394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72013-0C91-4AD1-983F-DBDE0A9E3778}" type="datetimeFigureOut">
              <a:rPr lang="ru-RU"/>
              <a:pPr>
                <a:defRPr/>
              </a:pPr>
              <a:t>19.03.2019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DC015-04BA-446F-8E35-2FF6DC3BA4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F8125-C3D9-4C91-9B13-FCECF651C0C1}" type="datetimeFigureOut">
              <a:rPr lang="ru-RU"/>
              <a:pPr>
                <a:defRPr/>
              </a:pPr>
              <a:t>19.03.2019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799FF-F400-4ECD-8BE1-1351CC5D6D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C8F4E-8EFB-42C7-8E91-6AC93E815ECF}" type="datetimeFigureOut">
              <a:rPr lang="ru-RU"/>
              <a:pPr>
                <a:defRPr/>
              </a:pPr>
              <a:t>19.03.2019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297FF-0955-4FE2-AEA1-D032B291F4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55C44-AFB7-4AC3-BB8C-3DFF012356C2}" type="datetimeFigureOut">
              <a:rPr lang="ru-RU"/>
              <a:pPr>
                <a:defRPr/>
              </a:pPr>
              <a:t>19.03.2019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E9733-1E40-4181-BA5D-B9BF6B0999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A2B64-68D5-4D70-B511-0E941EBC66D2}" type="datetimeFigureOut">
              <a:rPr lang="ru-RU"/>
              <a:pPr>
                <a:defRPr/>
              </a:pPr>
              <a:t>19.03.2019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0D1E0-B401-4CCC-BE67-390CC04ABD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3FE22-2237-4E3B-8CDB-1D8CF6D44166}" type="datetimeFigureOut">
              <a:rPr lang="ru-RU"/>
              <a:pPr>
                <a:defRPr/>
              </a:pPr>
              <a:t>19.03.2019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49660-FE1E-4950-BD3B-1320138BAF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7DCFF-663D-4D3F-B984-43D425697833}" type="datetimeFigureOut">
              <a:rPr lang="ru-RU"/>
              <a:pPr>
                <a:defRPr/>
              </a:pPr>
              <a:t>19.03.2019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86ACE-CDF7-4EE1-B359-CF8678E8F0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4FE8F-073E-4540-969F-C9AB2BF3BB74}" type="datetimeFigureOut">
              <a:rPr lang="ru-RU"/>
              <a:pPr>
                <a:defRPr/>
              </a:pPr>
              <a:t>19.03.2019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B050B-8428-4358-A1FB-58F9329799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79712-546D-4E3C-B1CB-E8F62C00EEAC}" type="datetimeFigureOut">
              <a:rPr lang="ru-RU"/>
              <a:pPr>
                <a:defRPr/>
              </a:pPr>
              <a:t>19.03.2019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0390F-20C6-4FE6-962F-D1CE6C7638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08D4A05-A76A-47D2-B70F-D3F3A7575F98}" type="datetimeFigureOut">
              <a:rPr lang="ru-RU"/>
              <a:pPr>
                <a:defRPr/>
              </a:pPr>
              <a:t>19.03.2019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94864EC-CE05-4F7C-9EFA-B76613228A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.jpeg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6.xml"/><Relationship Id="rId1" Type="http://schemas.openxmlformats.org/officeDocument/2006/relationships/audio" Target="file:///G:\&#1076;&#1072;&#1075;&#1077;&#1089;&#1090;&#1072;&#1085;&#1089;&#1082;&#1072;&#1103;%20&#1082;&#1086;&#1083;&#1099;&#1073;&#1077;&#1083;&#1100;&#1085;&#1072;&#1103;%20.mp3" TargetMode="Externa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pn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4.jpeg"/><Relationship Id="rId7" Type="http://schemas.openxmlformats.org/officeDocument/2006/relationships/image" Target="../media/image55.jpeg"/><Relationship Id="rId2" Type="http://schemas.openxmlformats.org/officeDocument/2006/relationships/slideLayout" Target="../slideLayouts/slideLayout6.xml"/><Relationship Id="rId1" Type="http://schemas.openxmlformats.org/officeDocument/2006/relationships/audio" Target="file:///G:\&#1044;&#1072;&#1075;&#1077;&#1089;&#1090;&#1072;&#1085;&#1089;&#1082;&#1072;&#1103;%20&#8211;%20&#1052;&#1077;&#1083;&#1086;&#1076;&#1080;&#1103;%20&#1043;&#1086;&#1088;_(5music.ru).mp3" TargetMode="Externa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2.jpeg"/><Relationship Id="rId7" Type="http://schemas.openxmlformats.org/officeDocument/2006/relationships/image" Target="../media/image68.jpeg"/><Relationship Id="rId2" Type="http://schemas.openxmlformats.org/officeDocument/2006/relationships/slideLayout" Target="../slideLayouts/slideLayout6.xml"/><Relationship Id="rId1" Type="http://schemas.openxmlformats.org/officeDocument/2006/relationships/audio" Target="file:///F:\&#1041;&#1083;&#1077;&#1089;&#1090;&#1103;&#1097;&#1080;&#1077;%20-%20-&#1048;&#1076;&#1105;&#1090;%20&#1089;&#1086;&#1083;&#1076;&#1072;&#1090;%20&#1087;&#1086;%20&#1075;&#1086;&#1088;&#1086;&#1076;&#1091;%20.mp3" TargetMode="Externa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10" Type="http://schemas.openxmlformats.org/officeDocument/2006/relationships/image" Target="../media/image71.pn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4.jpeg"/><Relationship Id="rId7" Type="http://schemas.openxmlformats.org/officeDocument/2006/relationships/image" Target="../media/image78.jpeg"/><Relationship Id="rId2" Type="http://schemas.openxmlformats.org/officeDocument/2006/relationships/slideLayout" Target="../slideLayouts/slideLayout6.xml"/><Relationship Id="rId1" Type="http://schemas.openxmlformats.org/officeDocument/2006/relationships/audio" Target="file:///F:\&#1060;&#1080;&#1079;&#1084;&#1080;&#1085;&#1091;&#1090;&#1082;&#1072;%20-%20&#1058;&#1088;&#1080;%20&#1093;&#1083;&#1086;&#1087;&#1082;&#1072;%20(www.mixmuz.ru).mp3" TargetMode="Externa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7.jpeg"/><Relationship Id="rId2" Type="http://schemas.openxmlformats.org/officeDocument/2006/relationships/slideLayout" Target="../slideLayouts/slideLayout6.xml"/><Relationship Id="rId1" Type="http://schemas.openxmlformats.org/officeDocument/2006/relationships/audio" Target="file:///F:\&#1041;&#1086;&#1083;&#1100;&#1096;&#1086;&#1081;%20&#1076;&#1077;&#1090;&#1089;&#1082;&#1080;&#1081;%20&#1093;&#1086;&#1088;%20&#1042;&#1056;%20&#1080;%20&#1062;&#1058;%20-%20&#1057;&#1083;&#1091;&#1078;&#1080;&#1090;&#1100;%20&#1056;&#1086;&#1089;&#1089;&#1080;&#1080;%20(&#1086;&#1088;&#1080;&#1075;&#1080;&#1085;&#1072;&#1083;).mp3" TargetMode="Externa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4.jpeg"/><Relationship Id="rId9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jpeg"/><Relationship Id="rId5" Type="http://schemas.openxmlformats.org/officeDocument/2006/relationships/image" Target="../media/image21.jpeg"/><Relationship Id="rId4" Type="http://schemas.openxmlformats.org/officeDocument/2006/relationships/image" Target="../media/image9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C:\Users\Admin\Desktop\Новая папка\img0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357313" y="785813"/>
            <a:ext cx="7143750" cy="29289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rgbClr val="7030A0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7030A0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6700" dirty="0" smtClean="0">
                <a:solidFill>
                  <a:srgbClr val="7030A0"/>
                </a:solidFill>
                <a:latin typeface="Monotype Corsiva" pitchFamily="66" charset="0"/>
              </a:rPr>
              <a:t>  </a:t>
            </a:r>
            <a:r>
              <a:rPr lang="ru-RU" sz="6700" dirty="0" err="1" smtClean="0">
                <a:solidFill>
                  <a:srgbClr val="7030A0"/>
                </a:solidFill>
                <a:latin typeface="Monotype Corsiva" pitchFamily="66" charset="0"/>
              </a:rPr>
              <a:t>Самопрезентация</a:t>
            </a:r>
            <a:r>
              <a:rPr lang="ru-RU" sz="6700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br>
              <a:rPr lang="ru-RU" sz="6700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6700" dirty="0" smtClean="0">
                <a:solidFill>
                  <a:srgbClr val="7030A0"/>
                </a:solidFill>
                <a:latin typeface="Monotype Corsiva" pitchFamily="66" charset="0"/>
              </a:rPr>
              <a:t>воспитателя МКДОУ«</a:t>
            </a:r>
            <a:r>
              <a:rPr lang="ru-RU" sz="6700" dirty="0" err="1" smtClean="0">
                <a:solidFill>
                  <a:srgbClr val="7030A0"/>
                </a:solidFill>
                <a:latin typeface="Monotype Corsiva" pitchFamily="66" charset="0"/>
              </a:rPr>
              <a:t>Крайновский</a:t>
            </a:r>
            <a:r>
              <a:rPr lang="ru-RU" sz="6700" dirty="0" smtClean="0">
                <a:solidFill>
                  <a:srgbClr val="7030A0"/>
                </a:solidFill>
                <a:latin typeface="Monotype Corsiva" pitchFamily="66" charset="0"/>
              </a:rPr>
              <a:t> детский сад»</a:t>
            </a:r>
            <a:endParaRPr lang="ru-RU" sz="6700" dirty="0">
              <a:solidFill>
                <a:srgbClr val="7030A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C:\Users\Admin\Desktop\Новая папка\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8813" y="428625"/>
            <a:ext cx="5715000" cy="21431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700" b="1" dirty="0" smtClean="0">
                <a:latin typeface="Monotype Corsiva" pitchFamily="66" charset="0"/>
              </a:rPr>
              <a:t>Я – и дома, я – и в людях</a:t>
            </a:r>
            <a:br>
              <a:rPr lang="ru-RU" sz="2700" b="1" dirty="0" smtClean="0">
                <a:latin typeface="Monotype Corsiva" pitchFamily="66" charset="0"/>
              </a:rPr>
            </a:br>
            <a:r>
              <a:rPr lang="ru-RU" sz="2700" b="1" dirty="0" smtClean="0">
                <a:latin typeface="Monotype Corsiva" pitchFamily="66" charset="0"/>
              </a:rPr>
              <a:t>Есть и в детском саду результат</a:t>
            </a:r>
            <a:br>
              <a:rPr lang="ru-RU" sz="2700" b="1" dirty="0" smtClean="0">
                <a:latin typeface="Monotype Corsiva" pitchFamily="66" charset="0"/>
              </a:rPr>
            </a:br>
            <a:r>
              <a:rPr lang="ru-RU" sz="2700" b="1" dirty="0" smtClean="0">
                <a:latin typeface="Monotype Corsiva" pitchFamily="66" charset="0"/>
              </a:rPr>
              <a:t>Мне приносит наслажденье</a:t>
            </a:r>
            <a:br>
              <a:rPr lang="ru-RU" sz="2700" b="1" dirty="0" smtClean="0">
                <a:latin typeface="Monotype Corsiva" pitchFamily="66" charset="0"/>
              </a:rPr>
            </a:br>
            <a:r>
              <a:rPr lang="ru-RU" sz="2700" b="1" dirty="0" smtClean="0">
                <a:latin typeface="Monotype Corsiva" pitchFamily="66" charset="0"/>
              </a:rPr>
              <a:t>Каждый день среди ребят!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pic>
        <p:nvPicPr>
          <p:cNvPr id="4" name="Рисунок 3" descr="C:\Users\Admin\Desktop\фото для презентации\20180208_11005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000240"/>
            <a:ext cx="3286148" cy="2071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C:\Users\Admin\Desktop\фото для презентации\20160826_08265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357430"/>
            <a:ext cx="3500462" cy="25207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Users\Admin\Desktop\фото для презентации\20160315_09245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4357694"/>
            <a:ext cx="3571900" cy="22145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wheel spokes="2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C:\Users\Admin\Desktop\Новая папка\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928688"/>
            <a:ext cx="8158162" cy="1214437"/>
          </a:xfrm>
        </p:spPr>
        <p:txBody>
          <a:bodyPr>
            <a:normAutofit fontScale="90000"/>
          </a:bodyPr>
          <a:lstStyle/>
          <a:p>
            <a:r>
              <a:rPr lang="ru-RU" sz="160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160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160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160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1800" smtClean="0">
                <a:solidFill>
                  <a:srgbClr val="632523"/>
                </a:solidFill>
                <a:latin typeface="MingLiU_HKSCS-ExtB" pitchFamily="18" charset="-120"/>
                <a:ea typeface="Microsoft JhengHei" pitchFamily="34" charset="-120"/>
                <a:cs typeface="Shonar Bangla"/>
              </a:rPr>
              <a:t>Сегодня, чтобы  уверенно ступать на пути педагогического поиска, я понимаю, что нужно многое знать в педагогике, надо осваивать новые программы, изучать новую технику, читать энциклопедии, справочники, руководства, способные воздействовать на сознание дошкольников. В этом разнообразии точек зрения, позиций, подходов важно выбрать нужное для себя, выбрать собственную позицию. </a:t>
            </a:r>
            <a:r>
              <a:rPr lang="ru-RU" sz="1600" smtClean="0">
                <a:solidFill>
                  <a:srgbClr val="002060"/>
                </a:solidFill>
                <a:latin typeface="MingLiU_HKSCS-ExtB" pitchFamily="18" charset="-120"/>
              </a:rPr>
              <a:t/>
            </a:r>
            <a:br>
              <a:rPr lang="ru-RU" sz="1600" smtClean="0">
                <a:solidFill>
                  <a:srgbClr val="002060"/>
                </a:solidFill>
                <a:latin typeface="MingLiU_HKSCS-ExtB" pitchFamily="18" charset="-120"/>
              </a:rPr>
            </a:br>
            <a:r>
              <a:rPr lang="ru-RU" sz="1600" smtClean="0"/>
              <a:t/>
            </a:r>
            <a:br>
              <a:rPr lang="ru-RU" sz="1600" smtClean="0"/>
            </a:br>
            <a:r>
              <a:rPr lang="ru-RU" sz="3600" b="1" smtClean="0">
                <a:solidFill>
                  <a:srgbClr val="C00000"/>
                </a:solidFill>
                <a:latin typeface="Monotype Corsiva" pitchFamily="66" charset="0"/>
              </a:rPr>
              <a:t>И я учусь. Учусь все время. Учусь всегда</a:t>
            </a:r>
            <a:r>
              <a:rPr lang="ru-RU" sz="3600" smtClean="0">
                <a:solidFill>
                  <a:srgbClr val="C00000"/>
                </a:solidFill>
                <a:latin typeface="Monotype Corsiva" pitchFamily="66" charset="0"/>
              </a:rPr>
              <a:t>. </a:t>
            </a:r>
            <a:endParaRPr lang="ru-RU" sz="3600" smtClean="0"/>
          </a:p>
        </p:txBody>
      </p:sp>
      <p:pic>
        <p:nvPicPr>
          <p:cNvPr id="5" name="Рисунок 4" descr="C:\Users\Admin\Desktop\20190317_131740-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286124"/>
            <a:ext cx="3500462" cy="2443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Users\Admin\Desktop\20190317_131915-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428596" y="3857628"/>
            <a:ext cx="3643338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heel spokes="2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C:\Users\Admin\Desktop\Новая папка\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297362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sz="4000" dirty="0" smtClean="0">
                <a:latin typeface="Monotype Corsiva" pitchFamily="66" charset="0"/>
              </a:rPr>
              <a:t/>
            </a:r>
            <a:br>
              <a:rPr lang="ru-RU" sz="4000" dirty="0" smtClean="0">
                <a:latin typeface="Monotype Corsiva" pitchFamily="66" charset="0"/>
              </a:rPr>
            </a:br>
            <a:r>
              <a:rPr lang="ru-RU" sz="4000" dirty="0" smtClean="0">
                <a:latin typeface="Monotype Corsiva" pitchFamily="66" charset="0"/>
              </a:rPr>
              <a:t/>
            </a:r>
            <a:br>
              <a:rPr lang="ru-RU" sz="4000" dirty="0" smtClean="0">
                <a:latin typeface="Monotype Corsiva" pitchFamily="66" charset="0"/>
              </a:rPr>
            </a:br>
            <a:r>
              <a:rPr lang="ru-RU" b="1" dirty="0" smtClean="0">
                <a:latin typeface="Monotype Corsiva" pitchFamily="66" charset="0"/>
              </a:rPr>
              <a:t>«От писателя остаются книги, </a:t>
            </a:r>
            <a:br>
              <a:rPr lang="ru-RU" b="1" dirty="0" smtClean="0">
                <a:latin typeface="Monotype Corsiva" pitchFamily="66" charset="0"/>
              </a:rPr>
            </a:br>
            <a:r>
              <a:rPr lang="ru-RU" b="1" dirty="0" smtClean="0">
                <a:latin typeface="Monotype Corsiva" pitchFamily="66" charset="0"/>
              </a:rPr>
              <a:t>от художника — картины. От каждого яркого, думающего воспитателя остается его неповторимый опыт…» </a:t>
            </a: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5603" name="Рисунок 2" descr="C:\Users\Admin\Desktop\фото для презентации\20170530_1118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0" y="3571875"/>
            <a:ext cx="39306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Рисунок 3" descr="C:\Users\Admin\Desktop\фото для презентации\20190314_12242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3571875"/>
            <a:ext cx="41433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C:\Users\Admin\Desktop\Новая папка\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54675"/>
          </a:xfrm>
        </p:spPr>
        <p:txBody>
          <a:bodyPr/>
          <a:lstStyle/>
          <a:p>
            <a:r>
              <a:rPr lang="ru-RU" sz="4000" smtClean="0"/>
              <a:t>  </a:t>
            </a:r>
            <a:r>
              <a:rPr lang="ru-RU" sz="4000" smtClean="0">
                <a:solidFill>
                  <a:srgbClr val="FF0000"/>
                </a:solidFill>
                <a:latin typeface="Arial Black" pitchFamily="34" charset="0"/>
              </a:rPr>
              <a:t>Мое педагогическое кредо  </a:t>
            </a:r>
            <a:r>
              <a:rPr lang="ru-RU" sz="4000" smtClean="0">
                <a:solidFill>
                  <a:srgbClr val="C00000"/>
                </a:solidFill>
              </a:rPr>
              <a:t/>
            </a:r>
            <a:br>
              <a:rPr lang="ru-RU" sz="4000" smtClean="0">
                <a:solidFill>
                  <a:srgbClr val="C00000"/>
                </a:solidFill>
              </a:rPr>
            </a:br>
            <a:r>
              <a:rPr lang="ru-RU" sz="4000" smtClean="0">
                <a:solidFill>
                  <a:srgbClr val="C00000"/>
                </a:solidFill>
              </a:rPr>
              <a:t/>
            </a:r>
            <a:br>
              <a:rPr lang="ru-RU" sz="4000" smtClean="0">
                <a:solidFill>
                  <a:srgbClr val="C00000"/>
                </a:solidFill>
              </a:rPr>
            </a:br>
            <a:r>
              <a:rPr lang="ru-RU" smtClean="0">
                <a:solidFill>
                  <a:srgbClr val="002060"/>
                </a:solidFill>
                <a:latin typeface="Monotype Corsiva" pitchFamily="66" charset="0"/>
              </a:rPr>
              <a:t>«Воспитатель не просто профессия,</a:t>
            </a:r>
            <a:br>
              <a:rPr lang="ru-RU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mtClean="0">
                <a:solidFill>
                  <a:srgbClr val="002060"/>
                </a:solidFill>
                <a:latin typeface="Monotype Corsiva" pitchFamily="66" charset="0"/>
              </a:rPr>
              <a:t> а часть жизни каждого человека. </a:t>
            </a:r>
            <a:br>
              <a:rPr lang="ru-RU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mtClean="0">
                <a:solidFill>
                  <a:srgbClr val="002060"/>
                </a:solidFill>
                <a:latin typeface="Monotype Corsiva" pitchFamily="66" charset="0"/>
              </a:rPr>
              <a:t>И эта часть должна быть самой лучшей».</a:t>
            </a:r>
            <a:r>
              <a:rPr lang="ru-RU" smtClean="0">
                <a:latin typeface="Monotype Corsiva" pitchFamily="66" charset="0"/>
              </a:rPr>
              <a:t/>
            </a:r>
            <a:br>
              <a:rPr lang="ru-RU" smtClean="0">
                <a:latin typeface="Monotype Corsiva" pitchFamily="66" charset="0"/>
              </a:rPr>
            </a:br>
            <a:endParaRPr lang="ru-RU" smtClean="0"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C:\Users\Admin\Desktop\Новая папка\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428625" y="285750"/>
            <a:ext cx="8229600" cy="6083300"/>
          </a:xfrm>
        </p:spPr>
        <p:txBody>
          <a:bodyPr/>
          <a:lstStyle/>
          <a:p>
            <a:r>
              <a:rPr lang="ru-RU" sz="2400" b="1" smtClean="0">
                <a:solidFill>
                  <a:srgbClr val="FF0000"/>
                </a:solidFill>
              </a:rPr>
              <a:t>Целью своей педагогической деятельности</a:t>
            </a:r>
            <a:r>
              <a:rPr lang="ru-RU" sz="2400" smtClean="0">
                <a:solidFill>
                  <a:srgbClr val="FF0000"/>
                </a:solidFill>
              </a:rPr>
              <a:t> 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ставлю желание научить детей самостоятельно мыслить,  самому сопоставлять факты и искать информацию, помочь детям раскрыться и развить творческие способности, научить любить себя и окружающих. В связи с ФГОС второго поколения приоритетной становится развивающая функция обучения, которая должна обеспечить:</a:t>
            </a:r>
            <a:br>
              <a:rPr lang="ru-RU" sz="24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- становление личности  дошкольника,</a:t>
            </a:r>
            <a:br>
              <a:rPr lang="ru-RU" sz="24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- раскрытие его индивидуальных возможностей.  </a:t>
            </a:r>
            <a:br>
              <a:rPr lang="ru-RU" sz="24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И в своей деятельности постоянно ищу пути для того, чтобы воспитывать и развивать в дошкольнике  активную, </a:t>
            </a:r>
            <a:br>
              <a:rPr lang="ru-RU" sz="24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смелую, решительную личность. Личность, которая </a:t>
            </a:r>
            <a:br>
              <a:rPr lang="ru-RU" sz="24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умеет сама добывать знания и применять их в </a:t>
            </a:r>
            <a:br>
              <a:rPr lang="ru-RU" sz="24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нестандартных ситуациях.  </a:t>
            </a:r>
            <a:br>
              <a:rPr lang="ru-RU" sz="2400" smtClean="0">
                <a:latin typeface="Times New Roman" pitchFamily="18" charset="0"/>
                <a:cs typeface="Times New Roman" pitchFamily="18" charset="0"/>
              </a:rPr>
            </a:br>
            <a:endParaRPr lang="ru-RU" sz="24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C:\Users\Admin\Desktop\Новая папка\img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457200" y="500063"/>
            <a:ext cx="8229600" cy="1500187"/>
          </a:xfrm>
        </p:spPr>
        <p:txBody>
          <a:bodyPr/>
          <a:lstStyle/>
          <a:p>
            <a:r>
              <a:rPr 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Мои принципы : </a:t>
            </a:r>
            <a:r>
              <a:rPr lang="ru-RU" smtClean="0"/>
              <a:t/>
            </a:r>
            <a:br>
              <a:rPr lang="ru-RU" smtClean="0"/>
            </a:br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3000" y="2357438"/>
            <a:ext cx="7000875" cy="37687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u="dotted" dirty="0" smtClean="0">
                <a:solidFill>
                  <a:srgbClr val="002060"/>
                </a:solidFill>
                <a:latin typeface="Monotype Corsiva" pitchFamily="66" charset="0"/>
              </a:rPr>
              <a:t>Все, что я ни делаю, я делаю добросовестно.</a:t>
            </a:r>
            <a:endParaRPr lang="ru-RU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u="dotted" dirty="0" smtClean="0">
                <a:solidFill>
                  <a:srgbClr val="002060"/>
                </a:solidFill>
                <a:latin typeface="Monotype Corsiva" pitchFamily="66" charset="0"/>
              </a:rPr>
              <a:t>Если делать надо, я выполняю непременно.</a:t>
            </a:r>
            <a:endParaRPr lang="ru-RU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u="dotted" dirty="0" smtClean="0">
                <a:solidFill>
                  <a:srgbClr val="002060"/>
                </a:solidFill>
                <a:latin typeface="Monotype Corsiva" pitchFamily="66" charset="0"/>
              </a:rPr>
              <a:t>Накапливаю педагогический опыт и делюсь им.</a:t>
            </a:r>
            <a:endParaRPr lang="ru-RU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C:\Users\Admin\Desktop\Новая папка\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5786438"/>
          </a:xfrm>
        </p:spPr>
        <p:txBody>
          <a:bodyPr/>
          <a:lstStyle/>
          <a:p>
            <a:pPr algn="l"/>
            <a:r>
              <a:rPr lang="ru-RU" b="1" smtClean="0">
                <a:solidFill>
                  <a:srgbClr val="FF0000"/>
                </a:solidFill>
              </a:rPr>
              <a:t>    Мой педагогический опыт:</a:t>
            </a:r>
            <a:r>
              <a:rPr lang="ru-RU" smtClean="0">
                <a:solidFill>
                  <a:srgbClr val="FF0000"/>
                </a:solidFill>
              </a:rPr>
              <a:t/>
            </a:r>
            <a:br>
              <a:rPr lang="ru-RU" smtClean="0">
                <a:solidFill>
                  <a:srgbClr val="FF0000"/>
                </a:solidFill>
              </a:rPr>
            </a:br>
            <a:r>
              <a:rPr lang="ru-RU" smtClean="0">
                <a:solidFill>
                  <a:srgbClr val="FF0000"/>
                </a:solidFill>
              </a:rPr>
              <a:t>        </a:t>
            </a:r>
            <a:r>
              <a:rPr lang="ru-RU" b="1" smtClean="0">
                <a:solidFill>
                  <a:srgbClr val="002060"/>
                </a:solidFill>
                <a:latin typeface="Monotype Corsiva" pitchFamily="66" charset="0"/>
              </a:rPr>
              <a:t>целеустремленность +</a:t>
            </a:r>
            <a:br>
              <a:rPr lang="ru-RU" b="1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b="1" smtClean="0">
                <a:solidFill>
                  <a:srgbClr val="002060"/>
                </a:solidFill>
                <a:latin typeface="Monotype Corsiva" pitchFamily="66" charset="0"/>
              </a:rPr>
              <a:t>        ответственность + </a:t>
            </a:r>
            <a:br>
              <a:rPr lang="ru-RU" b="1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b="1" smtClean="0">
                <a:solidFill>
                  <a:srgbClr val="002060"/>
                </a:solidFill>
                <a:latin typeface="Monotype Corsiva" pitchFamily="66" charset="0"/>
              </a:rPr>
              <a:t>        желание повышать </a:t>
            </a:r>
            <a:br>
              <a:rPr lang="ru-RU" b="1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b="1" smtClean="0">
                <a:solidFill>
                  <a:srgbClr val="002060"/>
                </a:solidFill>
                <a:latin typeface="Monotype Corsiva" pitchFamily="66" charset="0"/>
              </a:rPr>
              <a:t>        свой потенциал +  </a:t>
            </a:r>
            <a:br>
              <a:rPr lang="ru-RU" b="1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b="1" smtClean="0">
                <a:solidFill>
                  <a:srgbClr val="002060"/>
                </a:solidFill>
                <a:latin typeface="Monotype Corsiva" pitchFamily="66" charset="0"/>
              </a:rPr>
              <a:t>        потребность созидать + </a:t>
            </a:r>
            <a:br>
              <a:rPr lang="ru-RU" b="1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b="1" smtClean="0">
                <a:solidFill>
                  <a:srgbClr val="002060"/>
                </a:solidFill>
                <a:latin typeface="Monotype Corsiva" pitchFamily="66" charset="0"/>
              </a:rPr>
              <a:t>        активность.</a:t>
            </a:r>
            <a:r>
              <a:rPr lang="ru-RU" smtClean="0"/>
              <a:t/>
            </a:r>
            <a:br>
              <a:rPr lang="ru-RU" smtClean="0"/>
            </a:br>
            <a:endParaRPr lang="ru-RU" smtClean="0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C:\Users\Admin\Desktop\Новая папка\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97487"/>
          </a:xfrm>
        </p:spPr>
        <p:txBody>
          <a:bodyPr/>
          <a:lstStyle/>
          <a:p>
            <a:r>
              <a:rPr lang="ru-RU" b="1" smtClean="0">
                <a:solidFill>
                  <a:srgbClr val="FF0000"/>
                </a:solidFill>
              </a:rPr>
              <a:t>Тема самообразования </a:t>
            </a:r>
            <a:r>
              <a:rPr lang="ru-RU" b="1" smtClean="0">
                <a:solidFill>
                  <a:srgbClr val="002060"/>
                </a:solidFill>
                <a:latin typeface="Monotype Corsiva" pitchFamily="66" charset="0"/>
              </a:rPr>
              <a:t>«Использование нетрадиционных технологий в художественной деятельности детей»</a:t>
            </a: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C:\Users\Admin\Desktop\Новая папка\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118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Актуальность работы заключается в следующем: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изобразительная продуктивная деятельность с использованием нетрадиционных техник рисования является наиболее благоприятной для творческого развития способностей детей.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C:\Users\Admin\Desktop\Новая папка\img0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2561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700" u="dotted" dirty="0" smtClean="0"/>
              <a:t/>
            </a:r>
            <a:br>
              <a:rPr lang="ru-RU" sz="2700" u="dotted" dirty="0" smtClean="0"/>
            </a:br>
            <a:r>
              <a:rPr lang="ru-RU" sz="2200" u="dotted" dirty="0" smtClean="0">
                <a:latin typeface="Arial Black" pitchFamily="34" charset="0"/>
              </a:rPr>
              <a:t>Каждый раз </a:t>
            </a:r>
            <a:r>
              <a:rPr lang="ru-RU" sz="2200" dirty="0" smtClean="0">
                <a:latin typeface="Arial Black" pitchFamily="34" charset="0"/>
              </a:rPr>
              <a:t>я стараюсь разрабатывать занятия таким образом, чтобы ребятам было интересно постигать новые науки. Искренне убеждена, что именно с интереса к обучению начинается процесс глубокого освоения. </a:t>
            </a:r>
            <a:r>
              <a:rPr lang="ru-RU" sz="2200" dirty="0" smtClean="0"/>
              <a:t/>
            </a:r>
            <a:br>
              <a:rPr lang="ru-RU" sz="2200" dirty="0" smtClean="0"/>
            </a:br>
            <a:endParaRPr lang="ru-RU" sz="2200" dirty="0"/>
          </a:p>
        </p:txBody>
      </p:sp>
      <p:pic>
        <p:nvPicPr>
          <p:cNvPr id="3" name="Рисунок 2" descr="C:\Users\Admin\Desktop\фото для презентации\20160901_100104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25" y="1928813"/>
            <a:ext cx="2924175" cy="20716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C:\Users\Admin\Desktop\фото для презентации\20170602_09331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63" y="2071688"/>
            <a:ext cx="2928937" cy="1549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C:\Users\Admin\Desktop\фото для презентации\20181002_094153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28813" y="4357688"/>
            <a:ext cx="3663950" cy="20621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C:\Users\Admin\Desktop\фото для презентации\20190118_10072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25" y="4000500"/>
            <a:ext cx="3268663" cy="18399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C:\Users\Admin\Desktop\Новая папка\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100" y="-28575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3313" y="274638"/>
            <a:ext cx="5214937" cy="27971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900" dirty="0" smtClean="0">
                <a:solidFill>
                  <a:srgbClr val="002060"/>
                </a:solidFill>
                <a:latin typeface="Monotype Corsiva" pitchFamily="66" charset="0"/>
              </a:rPr>
              <a:t>Кондратьева Татьяна Анатольевна</a:t>
            </a:r>
            <a:br>
              <a:rPr lang="ru-RU" sz="49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4900" dirty="0" smtClean="0">
                <a:solidFill>
                  <a:srgbClr val="002060"/>
                </a:solidFill>
                <a:latin typeface="Monotype Corsiva" pitchFamily="66" charset="0"/>
              </a:rPr>
              <a:t>воспитатель</a:t>
            </a:r>
            <a:br>
              <a:rPr lang="ru-RU" sz="49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4900" dirty="0" smtClean="0">
                <a:solidFill>
                  <a:srgbClr val="002060"/>
                </a:solidFill>
                <a:latin typeface="Monotype Corsiva" pitchFamily="66" charset="0"/>
              </a:rPr>
              <a:t>МКДОУ</a:t>
            </a:r>
            <a:br>
              <a:rPr lang="ru-RU" sz="49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4900" dirty="0" smtClean="0">
                <a:solidFill>
                  <a:srgbClr val="002060"/>
                </a:solidFill>
                <a:latin typeface="Monotype Corsiva" pitchFamily="66" charset="0"/>
              </a:rPr>
              <a:t>«</a:t>
            </a:r>
            <a:r>
              <a:rPr lang="ru-RU" sz="4900" dirty="0" err="1" smtClean="0">
                <a:solidFill>
                  <a:srgbClr val="002060"/>
                </a:solidFill>
                <a:latin typeface="Monotype Corsiva" pitchFamily="66" charset="0"/>
              </a:rPr>
              <a:t>Крайновский</a:t>
            </a:r>
            <a:r>
              <a:rPr lang="ru-RU" sz="4900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br>
              <a:rPr lang="ru-RU" sz="49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4900" dirty="0" smtClean="0">
                <a:solidFill>
                  <a:srgbClr val="002060"/>
                </a:solidFill>
                <a:latin typeface="Monotype Corsiva" pitchFamily="66" charset="0"/>
              </a:rPr>
              <a:t>детский сад»</a:t>
            </a:r>
            <a:br>
              <a:rPr lang="ru-RU" sz="49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4900" dirty="0" smtClean="0">
                <a:solidFill>
                  <a:srgbClr val="002060"/>
                </a:solidFill>
                <a:latin typeface="Monotype Corsiva" pitchFamily="66" charset="0"/>
              </a:rPr>
              <a:t>05.07.1977год.</a:t>
            </a:r>
            <a:endParaRPr lang="ru-RU" sz="49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3" name="Рисунок 2" descr="C:\Users\Admin\Desktop\фото для презентации\20190316_152700-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3357586" cy="4572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C:\Users\Admin\Desktop\Новая папка\img0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solidFill>
                  <a:srgbClr val="FF0000"/>
                </a:solidFill>
                <a:latin typeface="Arial Black" pitchFamily="34" charset="0"/>
              </a:rPr>
              <a:t>Творческая деятельность по теме самообразования</a:t>
            </a:r>
          </a:p>
        </p:txBody>
      </p:sp>
      <p:pic>
        <p:nvPicPr>
          <p:cNvPr id="3" name="Рисунок 2" descr="C:\Users\Admin\Desktop\фото для презентации\20170313_10133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428736"/>
            <a:ext cx="1714512" cy="2143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C:\Users\Admin\Desktop\фото для презентации\20170317_10241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1571612"/>
            <a:ext cx="2428892" cy="1714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C:\Users\Admin\Desktop\фото для презентации\20180402_09311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32" y="2000240"/>
            <a:ext cx="2357486" cy="1571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Users\Admin\Desktop\20170127_10210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0" y="3357562"/>
            <a:ext cx="2714644" cy="1571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Users\Admin\Desktop\20190318_125233-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6" y="4286256"/>
            <a:ext cx="1602880" cy="2294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Users\Admin\Desktop\20190318_125356-1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72330" y="4214818"/>
            <a:ext cx="1676746" cy="2390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C:\Users\Admin\Desktop\20190318_125323-1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57752" y="1643050"/>
            <a:ext cx="1460616" cy="23270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C:\Users\Admin\Desktop\20190318_125841-1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43504" y="4357694"/>
            <a:ext cx="1668923" cy="22111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C:\Users\Admin\Desktop\Новая папка\img0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Маленькие экологи </a:t>
            </a:r>
            <a:b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с. </a:t>
            </a:r>
            <a:r>
              <a:rPr lang="ru-RU" dirty="0" err="1" smtClean="0">
                <a:solidFill>
                  <a:srgbClr val="FF0000"/>
                </a:solidFill>
                <a:latin typeface="Arial Black" pitchFamily="34" charset="0"/>
              </a:rPr>
              <a:t>Крайновки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1571625"/>
            <a:ext cx="3621088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1428750"/>
            <a:ext cx="3268662" cy="18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313" y="4643438"/>
            <a:ext cx="3459162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71813" y="3786188"/>
            <a:ext cx="3500437" cy="201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04025" y="2720975"/>
            <a:ext cx="2339975" cy="413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C:\Users\Admin\Desktop\Новая папка\img0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3" y="274638"/>
            <a:ext cx="6643687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Культура и традиции народов Дагестана в МКДОУ  «</a:t>
            </a:r>
            <a:r>
              <a:rPr lang="ru-RU" sz="2400" dirty="0" err="1" smtClean="0">
                <a:solidFill>
                  <a:srgbClr val="FF0000"/>
                </a:solidFill>
                <a:latin typeface="Arial Black" pitchFamily="34" charset="0"/>
              </a:rPr>
              <a:t>Крайновский</a:t>
            </a:r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 детский сад»</a:t>
            </a:r>
            <a:endParaRPr lang="ru-RU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36867" name="Рисунок 3" descr="C:\Users\Admin\Desktop\фото для презентации\20180322_09504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25" y="1643063"/>
            <a:ext cx="350520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Рисунок 4" descr="C:\Users\Admin\Desktop\фото для презентации\20180322_10020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857625"/>
            <a:ext cx="3286125" cy="198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Рисунок 5" descr="C:\Users\Admin\Desktop\фото для презентации\20190131_10372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5008" y="4500570"/>
            <a:ext cx="3143272" cy="2000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Рисунок 7" descr="C:\Users\Admin\Desktop\фото для презентации\20190131_11083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00438" y="3643313"/>
            <a:ext cx="1973262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Рисунок 8" descr="C:\Users\Admin\Desktop\фото для презентации\20190131_103623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4313" y="1428750"/>
            <a:ext cx="2890837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Рисунок 9" descr="C:\Users\Admin\Desktop\фото для презентации\20190131_103818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58000" y="500063"/>
            <a:ext cx="2009775" cy="357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дагестанская колыбельная 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/>
          <a:stretch>
            <a:fillRect/>
          </a:stretch>
        </p:blipFill>
        <p:spPr>
          <a:xfrm>
            <a:off x="357158" y="0"/>
            <a:ext cx="661966" cy="661966"/>
          </a:xfrm>
          <a:prstGeom prst="rect">
            <a:avLst/>
          </a:prstGeom>
        </p:spPr>
      </p:pic>
    </p:spTree>
  </p:cSld>
  <p:clrMapOvr>
    <a:masterClrMapping/>
  </p:clrMapOvr>
  <p:transition spd="med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11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C:\Users\Admin\Desktop\Новая папка\img0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>
          <a:xfrm>
            <a:off x="142875" y="274638"/>
            <a:ext cx="9001125" cy="1143000"/>
          </a:xfrm>
        </p:spPr>
        <p:txBody>
          <a:bodyPr/>
          <a:lstStyle/>
          <a:p>
            <a:r>
              <a:rPr lang="ru-RU" sz="2800" dirty="0" smtClean="0">
                <a:solidFill>
                  <a:srgbClr val="7030A0"/>
                </a:solidFill>
                <a:latin typeface="Arial Black" pitchFamily="34" charset="0"/>
              </a:rPr>
              <a:t>ИКТ  в народных промыслах селения </a:t>
            </a:r>
            <a:r>
              <a:rPr lang="ru-RU" sz="2800" dirty="0" err="1" smtClean="0">
                <a:solidFill>
                  <a:srgbClr val="7030A0"/>
                </a:solidFill>
                <a:latin typeface="Arial Black" pitchFamily="34" charset="0"/>
              </a:rPr>
              <a:t>Кубачи</a:t>
            </a:r>
            <a:endParaRPr lang="ru-RU" sz="2800" dirty="0" smtClean="0">
              <a:solidFill>
                <a:srgbClr val="7030A0"/>
              </a:solidFill>
              <a:latin typeface="Arial Black" pitchFamily="34" charset="0"/>
            </a:endParaRPr>
          </a:p>
        </p:txBody>
      </p:sp>
      <p:pic>
        <p:nvPicPr>
          <p:cNvPr id="37891" name="Рисунок 2" descr="C:\Users\Admin\Desktop\фото для презентации\20190314_09391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5" y="1428750"/>
            <a:ext cx="3311525" cy="180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Рисунок 3" descr="C:\Users\Admin\Desktop\фото для презентации\20190314_0947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25" y="1000125"/>
            <a:ext cx="3208338" cy="180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Рисунок 4" descr="C:\Users\Admin\Desktop\фото для презентации\20190314_09504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625" y="4214813"/>
            <a:ext cx="3357563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Рисунок 5" descr="C:\Users\Admin\Desktop\фото для презентации\20190314_09481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71938" y="2928938"/>
            <a:ext cx="3186112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Рисунок 7" descr="C:\Users\Admin\Desktop\фото для презентации\20190314_09390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72125" y="5000625"/>
            <a:ext cx="2928938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Дагестанская – Мелодия Гор_(5music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/>
          <a:stretch>
            <a:fillRect/>
          </a:stretch>
        </p:blipFill>
        <p:spPr>
          <a:xfrm>
            <a:off x="357158" y="500042"/>
            <a:ext cx="590552" cy="590552"/>
          </a:xfrm>
          <a:prstGeom prst="rect">
            <a:avLst/>
          </a:prstGeom>
        </p:spPr>
      </p:pic>
    </p:spTree>
  </p:cSld>
  <p:clrMapOvr>
    <a:masterClrMapping/>
  </p:clrMapOvr>
  <p:transition spd="med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2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C:\Users\Admin\Desktop\Новая папка\img0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>
          <a:xfrm>
            <a:off x="2071688" y="274638"/>
            <a:ext cx="4500562" cy="1143000"/>
          </a:xfrm>
        </p:spPr>
        <p:txBody>
          <a:bodyPr/>
          <a:lstStyle/>
          <a:p>
            <a:r>
              <a:rPr lang="ru-RU" sz="3600" smtClean="0">
                <a:solidFill>
                  <a:srgbClr val="00B0F0"/>
                </a:solidFill>
                <a:latin typeface="Arial Black" pitchFamily="34" charset="0"/>
              </a:rPr>
              <a:t>Зимние забавы</a:t>
            </a:r>
          </a:p>
        </p:txBody>
      </p:sp>
      <p:pic>
        <p:nvPicPr>
          <p:cNvPr id="3" name="Рисунок 2" descr="C:\Users\Admin\Desktop\фото для презентации\IMG-20181225-WA0006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428625"/>
            <a:ext cx="2070100" cy="2759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C:\Users\Admin\Desktop\фото для презентации\IMG-20181225-WA0048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75" y="285750"/>
            <a:ext cx="2439988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C:\Users\Admin\Desktop\фото для презентации\IMG-20181225-WA0071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14625" y="1500188"/>
            <a:ext cx="3082925" cy="2311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C:\Users\Admin\Desktop\фото для презентации\IMG-20180118-WA0003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50" y="3714750"/>
            <a:ext cx="3416300" cy="25606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C:\Users\Admin\Desktop\фото для презентации\Screenshot_2018-01-17-12-54-37-1.pn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43688" y="2428875"/>
            <a:ext cx="2208212" cy="22145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C:\Users\Admin\Desktop\фото для презентации\Screenshot_2018-01-17-12-55-33-1.pn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29063" y="4071938"/>
            <a:ext cx="2392362" cy="2403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 descr="C:\Users\Admin\Desktop\фото для презентации\Screenshot_2018-01-17-12-37-45-1.png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00875" y="4786313"/>
            <a:ext cx="1660525" cy="1663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C:\Users\Admin\Desktop\Новая папка\img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FF0000"/>
                </a:solidFill>
                <a:latin typeface="Arial Black" pitchFamily="34" charset="0"/>
              </a:rPr>
              <a:t>Мы умеем веселиться …</a:t>
            </a:r>
          </a:p>
        </p:txBody>
      </p:sp>
      <p:pic>
        <p:nvPicPr>
          <p:cNvPr id="39939" name="Рисунок 3" descr="C:\Users\Admin\Desktop\фото для презентации\20190222_10423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75" y="3643313"/>
            <a:ext cx="3089275" cy="173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Рисунок 4" descr="C:\Users\Admin\Desktop\фото для презентации\IMG-20170222-WA000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313" y="3857625"/>
            <a:ext cx="289877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Рисунок 7" descr="C:\Users\Admin\Desktop\фото для презентации\IMG-20171124-WA002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86125" y="1214438"/>
            <a:ext cx="207168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Рисунок 8" descr="C:\Users\Admin\Desktop\фото для презентации\20170512_10225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43250" y="4714875"/>
            <a:ext cx="27178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Рисунок 9" descr="C:\Users\Admin\Desktop\фото для презентации\20190222_10351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2875" y="1428750"/>
            <a:ext cx="3106738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Рисунок 10" descr="C:\Users\Admin\Desktop\фото для презентации\IMG-20181205-WA0013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72125" y="1571625"/>
            <a:ext cx="3206750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Блестящие - -Идёт солдат по городу 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/>
          <a:stretch>
            <a:fillRect/>
          </a:stretch>
        </p:blipFill>
        <p:spPr>
          <a:xfrm>
            <a:off x="8215338" y="214290"/>
            <a:ext cx="714380" cy="714380"/>
          </a:xfrm>
          <a:prstGeom prst="rect">
            <a:avLst/>
          </a:prstGeom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0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C:\Users\Admin\Desktop\Новая папка\img0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0" y="142875"/>
            <a:ext cx="9144000" cy="1143000"/>
          </a:xfrm>
        </p:spPr>
        <p:txBody>
          <a:bodyPr/>
          <a:lstStyle/>
          <a:p>
            <a:r>
              <a:rPr lang="ru-RU" sz="3200" b="1" smtClean="0">
                <a:latin typeface="Arial Black" pitchFamily="34" charset="0"/>
              </a:rPr>
              <a:t>Здоровьесберегающие технологиии</a:t>
            </a:r>
          </a:p>
        </p:txBody>
      </p:sp>
      <p:sp>
        <p:nvSpPr>
          <p:cNvPr id="40963" name="Rectangle 1"/>
          <p:cNvSpPr>
            <a:spLocks noChangeArrowheads="1"/>
          </p:cNvSpPr>
          <p:nvPr/>
        </p:nvSpPr>
        <p:spPr bwMode="auto">
          <a:xfrm>
            <a:off x="428625" y="1195388"/>
            <a:ext cx="8286750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>
                <a:solidFill>
                  <a:srgbClr val="00B05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На занятиях провожу не только физминутки, но и спортивные минутки, где выполняем комплексные упражнения, для нормализации осанки, дыхательные упражнения, массаж пальцев рук,  что направлено на развитие моторики, памяти, внимания, а также для глаз.</a:t>
            </a:r>
          </a:p>
        </p:txBody>
      </p:sp>
      <p:pic>
        <p:nvPicPr>
          <p:cNvPr id="40964" name="Рисунок 3" descr="C:\Users\Admin\Desktop\фото для презентации\20190213_11193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00500"/>
            <a:ext cx="3357563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Рисунок 4" descr="C:\Users\Admin\Desktop\фото для презентации\20190125_11115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63" y="4643438"/>
            <a:ext cx="3306762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Рисунок 5" descr="C:\Users\Admin\Desktop\фото для презентации\20190122_11264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00375" y="2857500"/>
            <a:ext cx="38576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2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C:\Users\Admin\Desktop\Новая папка\img0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572500" cy="1143000"/>
          </a:xfrm>
        </p:spPr>
        <p:txBody>
          <a:bodyPr/>
          <a:lstStyle/>
          <a:p>
            <a:r>
              <a:rPr lang="ru-RU" sz="3800" smtClean="0">
                <a:solidFill>
                  <a:srgbClr val="7030A0"/>
                </a:solidFill>
                <a:latin typeface="Arial Black" pitchFamily="34" charset="0"/>
              </a:rPr>
              <a:t>Мы со спортом очень дружим</a:t>
            </a:r>
          </a:p>
        </p:txBody>
      </p:sp>
      <p:pic>
        <p:nvPicPr>
          <p:cNvPr id="41987" name="Рисунок 2" descr="C:\Users\Admin\Desktop\фото для презентации\20160323_10393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88" y="3786188"/>
            <a:ext cx="3357562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Рисунок 3" descr="C:\Users\Admin\Desktop\фото для презентации\20160407_15553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8688" y="1285875"/>
            <a:ext cx="3357562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Рисунок 8" descr="D:\Новая папка\РАБОТА\фото детей д.с\IMG_20160315_15260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3438" y="1428750"/>
            <a:ext cx="3357562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Рисунок 9" descr="D:\Новая папка\РАБОТА\фото детей д.с\20160315_15335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28938" y="3714750"/>
            <a:ext cx="1857375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Физминутка - Три хлопка (www.mixmuz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0" y="214290"/>
            <a:ext cx="785818" cy="785818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C:\Users\Admin\Desktop\Новая папка\img0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Рисунок 3" descr="D:\Новая папка\РАБОТА\фото детей д.с\IMG-20161202-WA003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8" y="500063"/>
            <a:ext cx="1709737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Рисунок 4" descr="D:\Новая папка\РАБОТА\фото детей д.с\IMG-20161202-WA002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8" y="571500"/>
            <a:ext cx="1704975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Рисунок 5" descr="D:\Новая папка\РАБОТА\фото детей д.с\IMG-20161202-WA002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72250" y="357188"/>
            <a:ext cx="1809750" cy="322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Рисунок 6" descr="D:\Новая папка\РАБОТА\фото детей д.с\IMG-20161202-WA003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14563" y="2571750"/>
            <a:ext cx="1709737" cy="304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Рисунок 7" descr="D:\Новая папка\РАБОТА\фото детей д.с\20160323_10212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72063" y="4286250"/>
            <a:ext cx="3500437" cy="221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C:\Users\Admin\Desktop\Новая папка\img0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Патриотическое воспитание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44035" name="Рисунок 2" descr="C:\Users\Admin\Desktop\фото для презентации\IMG-20170520-WA001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0" y="1428750"/>
            <a:ext cx="4071938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Рисунок 3" descr="C:\Users\Admin\Desktop\фото для презентации\IMG-20170520-WA001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3" y="3571875"/>
            <a:ext cx="4357687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Рисунок 5" descr="D:\Новая папка\РАБОТА\фото детей д.с\IMG_20160622_10045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0625" y="1428750"/>
            <a:ext cx="3286125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Рисунок 6" descr="D:\Новая папка\РАБОТА\фото детей д.с\IMG_20160622_10163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85875" y="4286250"/>
            <a:ext cx="3071813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Большой детский хор ВР и ЦТ - Служить России (оригинал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/>
          <a:stretch>
            <a:fillRect/>
          </a:stretch>
        </p:blipFill>
        <p:spPr>
          <a:xfrm>
            <a:off x="571472" y="428604"/>
            <a:ext cx="714380" cy="71438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9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C:\Users\Admin\Desktop\Новая папка\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FF0000"/>
                </a:solidFill>
              </a:rPr>
              <a:t>          Я – воспитатель.</a:t>
            </a:r>
          </a:p>
        </p:txBody>
      </p:sp>
      <p:sp>
        <p:nvSpPr>
          <p:cNvPr id="16387" name="Содержимое 3"/>
          <p:cNvSpPr>
            <a:spLocks noGrp="1"/>
          </p:cNvSpPr>
          <p:nvPr>
            <p:ph idx="1"/>
          </p:nvPr>
        </p:nvSpPr>
        <p:spPr>
          <a:xfrm>
            <a:off x="1071563" y="1600200"/>
            <a:ext cx="7615237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b="1" smtClean="0">
                <a:solidFill>
                  <a:srgbClr val="002060"/>
                </a:solidFill>
                <a:latin typeface="Monotype Corsiva" pitchFamily="66" charset="0"/>
              </a:rPr>
              <a:t>   Что значит слово Воспитатель?</a:t>
            </a:r>
            <a:br>
              <a:rPr lang="ru-RU" b="1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b="1" smtClean="0">
                <a:solidFill>
                  <a:srgbClr val="002060"/>
                </a:solidFill>
                <a:latin typeface="Monotype Corsiva" pitchFamily="66" charset="0"/>
              </a:rPr>
              <a:t>Наставник, мудрец, человек?</a:t>
            </a:r>
            <a:br>
              <a:rPr lang="ru-RU" b="1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b="1" smtClean="0">
                <a:solidFill>
                  <a:srgbClr val="002060"/>
                </a:solidFill>
                <a:latin typeface="Monotype Corsiva" pitchFamily="66" charset="0"/>
              </a:rPr>
              <a:t>Значенье, какое важнее,</a:t>
            </a:r>
            <a:br>
              <a:rPr lang="ru-RU" b="1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b="1" smtClean="0">
                <a:solidFill>
                  <a:srgbClr val="002060"/>
                </a:solidFill>
                <a:latin typeface="Monotype Corsiva" pitchFamily="66" charset="0"/>
              </a:rPr>
              <a:t>Спорьте хоть целый век.</a:t>
            </a:r>
            <a:br>
              <a:rPr lang="ru-RU" b="1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b="1" smtClean="0">
                <a:solidFill>
                  <a:srgbClr val="002060"/>
                </a:solidFill>
                <a:latin typeface="Monotype Corsiva" pitchFamily="66" charset="0"/>
              </a:rPr>
              <a:t>Думаю, просто профессией</a:t>
            </a:r>
            <a:br>
              <a:rPr lang="ru-RU" b="1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b="1" smtClean="0">
                <a:solidFill>
                  <a:srgbClr val="002060"/>
                </a:solidFill>
                <a:latin typeface="Monotype Corsiva" pitchFamily="66" charset="0"/>
              </a:rPr>
              <a:t>Воспитателя мало:</a:t>
            </a:r>
            <a:br>
              <a:rPr lang="ru-RU" b="1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b="1" smtClean="0">
                <a:solidFill>
                  <a:srgbClr val="002060"/>
                </a:solidFill>
                <a:latin typeface="Monotype Corsiva" pitchFamily="66" charset="0"/>
              </a:rPr>
              <a:t>Выбрать своё призвание</a:t>
            </a:r>
            <a:br>
              <a:rPr lang="ru-RU" b="1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b="1" smtClean="0">
                <a:solidFill>
                  <a:srgbClr val="002060"/>
                </a:solidFill>
                <a:latin typeface="Monotype Corsiva" pitchFamily="66" charset="0"/>
              </a:rPr>
              <a:t>Судьба ему указала.</a:t>
            </a:r>
          </a:p>
          <a:p>
            <a:endParaRPr lang="ru-RU" smtClean="0"/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 descr="C:\Users\Admin\Desktop\Новая папка\s1200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00B050"/>
                </a:solidFill>
                <a:latin typeface="Arial Black" pitchFamily="34" charset="0"/>
              </a:rPr>
              <a:t>А мы такие садоводы…</a:t>
            </a:r>
          </a:p>
        </p:txBody>
      </p:sp>
      <p:pic>
        <p:nvPicPr>
          <p:cNvPr id="46083" name="Рисунок 2" descr="C:\Users\Admin\Desktop\фото для презентации\20190226_10515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1500188"/>
            <a:ext cx="3643312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Рисунок 4" descr="C:\Users\Admin\Desktop\фото для презентации\20190226_10534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0" y="3714750"/>
            <a:ext cx="36131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Рисунок 5" descr="D:\Новая папка\РАБОТА\фото детей д.с\20180322_08150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5" y="1428750"/>
            <a:ext cx="3357563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C:\Users\Admin\Desktop\Новая папка\img0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smtClean="0">
                <a:solidFill>
                  <a:srgbClr val="FF0000"/>
                </a:solidFill>
                <a:latin typeface="Arial Black" pitchFamily="34" charset="0"/>
              </a:rPr>
              <a:t>Правила дорожные знать каждому положено!</a:t>
            </a:r>
          </a:p>
        </p:txBody>
      </p:sp>
      <p:pic>
        <p:nvPicPr>
          <p:cNvPr id="47107" name="Рисунок 3" descr="C:\Users\Admin\Desktop\фото для презентации\20170124_1113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38" y="4286250"/>
            <a:ext cx="3106737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Рисунок 4" descr="C:\Users\Admin\Desktop\фото для презентации\20170124_1139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5" y="1357313"/>
            <a:ext cx="3255963" cy="244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Рисунок 5" descr="C:\Users\Admin\Desktop\фото для презентации\20180208_11005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43063" y="4786313"/>
            <a:ext cx="30924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Рисунок 7" descr="C:\Users\Admin\Desktop\фото для презентации\20170217_11271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72125" y="1214438"/>
            <a:ext cx="2657475" cy="199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Рисунок 8" descr="C:\Users\Admin\Desktop\фото для презентации\IMG-20180921-WA003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14750" y="3214688"/>
            <a:ext cx="2528888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C:\Users\Admin\Desktop\Новая папка\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FF0000"/>
                </a:solidFill>
                <a:latin typeface="Arial Black" pitchFamily="34" charset="0"/>
              </a:rPr>
              <a:t>МОИ  ДОСТИЖЕНИЯ</a:t>
            </a:r>
          </a:p>
        </p:txBody>
      </p:sp>
      <p:pic>
        <p:nvPicPr>
          <p:cNvPr id="48131" name="Рисунок 2" descr="F:\г3 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1143000"/>
            <a:ext cx="1992312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Рисунок 3" descr="F:\г 0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1928813"/>
            <a:ext cx="2076450" cy="285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Рисунок 4" descr="F:\г1 0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8" y="4071938"/>
            <a:ext cx="1876425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Рисунок 5" descr="F:\г4 00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15125" y="3143250"/>
            <a:ext cx="2190750" cy="301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Рисунок 6" descr="F:\г2 00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00563" y="2571750"/>
            <a:ext cx="207010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9154" name="Рисунок 2" descr="C:\Users\Admin\Desktop\фото для презентации\20190312_1102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50" y="0"/>
            <a:ext cx="96440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4572000" y="357188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>
                <a:solidFill>
                  <a:srgbClr val="953735"/>
                </a:solidFill>
                <a:latin typeface="Arial Black" pitchFamily="34" charset="0"/>
                <a:cs typeface="Times New Roman" pitchFamily="18" charset="0"/>
              </a:rPr>
              <a:t>Учить трудиться, думать смело,</a:t>
            </a:r>
            <a:br>
              <a:rPr lang="ru-RU">
                <a:solidFill>
                  <a:srgbClr val="953735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>
                <a:solidFill>
                  <a:srgbClr val="953735"/>
                </a:solidFill>
                <a:latin typeface="Arial Black" pitchFamily="34" charset="0"/>
                <a:cs typeface="Times New Roman" pitchFamily="18" charset="0"/>
              </a:rPr>
              <a:t>Шагать. Дороги хороши...</a:t>
            </a:r>
            <a:br>
              <a:rPr lang="ru-RU">
                <a:solidFill>
                  <a:srgbClr val="953735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>
                <a:solidFill>
                  <a:srgbClr val="953735"/>
                </a:solidFill>
                <a:latin typeface="Arial Black" pitchFamily="34" charset="0"/>
                <a:cs typeface="Times New Roman" pitchFamily="18" charset="0"/>
              </a:rPr>
              <a:t>Нет в мире радостнее дела,</a:t>
            </a:r>
            <a:br>
              <a:rPr lang="ru-RU">
                <a:solidFill>
                  <a:srgbClr val="953735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>
                <a:solidFill>
                  <a:srgbClr val="953735"/>
                </a:solidFill>
                <a:latin typeface="Arial Black" pitchFamily="34" charset="0"/>
                <a:cs typeface="Times New Roman" pitchFamily="18" charset="0"/>
              </a:rPr>
              <a:t>Чем воспитание души!</a:t>
            </a:r>
            <a:endParaRPr lang="ru-RU">
              <a:solidFill>
                <a:srgbClr val="953735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:\Users\Admin\Desktop\Новая папка\img0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58313" cy="701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Заголовок 3"/>
          <p:cNvSpPr>
            <a:spLocks noGrp="1"/>
          </p:cNvSpPr>
          <p:nvPr>
            <p:ph type="title"/>
          </p:nvPr>
        </p:nvSpPr>
        <p:spPr>
          <a:xfrm>
            <a:off x="457200" y="1357313"/>
            <a:ext cx="8229600" cy="3500437"/>
          </a:xfrm>
        </p:spPr>
        <p:txBody>
          <a:bodyPr/>
          <a:lstStyle/>
          <a:p>
            <a:r>
              <a:rPr lang="ru-RU" smtClean="0">
                <a:solidFill>
                  <a:srgbClr val="002060"/>
                </a:solidFill>
              </a:rPr>
              <a:t>С чего начать? Как уложить в несколько строчек целую жизнь?</a:t>
            </a:r>
            <a:br>
              <a:rPr lang="ru-RU" smtClean="0">
                <a:solidFill>
                  <a:srgbClr val="002060"/>
                </a:solidFill>
              </a:rPr>
            </a:br>
            <a:r>
              <a:rPr lang="ru-RU" smtClean="0">
                <a:solidFill>
                  <a:srgbClr val="002060"/>
                </a:solidFill>
              </a:rPr>
              <a:t>Да что там жизнь – целую Вселенную под названием детский сад!</a:t>
            </a:r>
          </a:p>
        </p:txBody>
      </p:sp>
    </p:spTree>
  </p:cSld>
  <p:clrMapOvr>
    <a:masterClrMapping/>
  </p:clrMapOvr>
  <p:transition spd="med">
    <p:pull dir="l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C:\Users\Admin\Desktop\Новая папка\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75"/>
            <a:ext cx="8229600" cy="5643563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sz="3100" dirty="0" smtClean="0">
                <a:latin typeface="Monotype Corsiva" pitchFamily="66" charset="0"/>
              </a:rPr>
              <a:t>Держава детства далеко</a:t>
            </a:r>
            <a:br>
              <a:rPr lang="ru-RU" sz="3100" dirty="0" smtClean="0">
                <a:latin typeface="Monotype Corsiva" pitchFamily="66" charset="0"/>
              </a:rPr>
            </a:br>
            <a:r>
              <a:rPr lang="ru-RU" sz="3100" dirty="0" smtClean="0">
                <a:latin typeface="Monotype Corsiva" pitchFamily="66" charset="0"/>
              </a:rPr>
              <a:t>Осталась позади.</a:t>
            </a:r>
            <a:br>
              <a:rPr lang="ru-RU" sz="3100" dirty="0" smtClean="0">
                <a:latin typeface="Monotype Corsiva" pitchFamily="66" charset="0"/>
              </a:rPr>
            </a:br>
            <a:r>
              <a:rPr lang="ru-RU" sz="3100" dirty="0" smtClean="0">
                <a:latin typeface="Monotype Corsiva" pitchFamily="66" charset="0"/>
              </a:rPr>
              <a:t>«Хочу назад!»—сказать легко.</a:t>
            </a:r>
            <a:br>
              <a:rPr lang="ru-RU" sz="3100" dirty="0" smtClean="0">
                <a:latin typeface="Monotype Corsiva" pitchFamily="66" charset="0"/>
              </a:rPr>
            </a:br>
            <a:r>
              <a:rPr lang="ru-RU" sz="3100" dirty="0" smtClean="0">
                <a:latin typeface="Monotype Corsiva" pitchFamily="66" charset="0"/>
              </a:rPr>
              <a:t>Попробуй, попади!	</a:t>
            </a:r>
            <a:r>
              <a:rPr lang="ru-RU" dirty="0" smtClean="0">
                <a:latin typeface="Monotype Corsiva" pitchFamily="66" charset="0"/>
              </a:rPr>
              <a:t/>
            </a:r>
            <a:br>
              <a:rPr lang="ru-RU" dirty="0" smtClean="0">
                <a:latin typeface="Monotype Corsiva" pitchFamily="66" charset="0"/>
              </a:rPr>
            </a:br>
            <a:r>
              <a:rPr lang="ru-RU" dirty="0" smtClean="0">
                <a:latin typeface="Monotype Corsiva" pitchFamily="66" charset="0"/>
              </a:rPr>
              <a:t/>
            </a:r>
            <a:br>
              <a:rPr lang="ru-RU" dirty="0" smtClean="0">
                <a:latin typeface="Monotype Corsiva" pitchFamily="66" charset="0"/>
              </a:rPr>
            </a:br>
            <a:r>
              <a:rPr lang="ru-RU" sz="3600" dirty="0" smtClean="0">
                <a:latin typeface="Monotype Corsiva" pitchFamily="66" charset="0"/>
              </a:rPr>
              <a:t>                                           </a:t>
            </a:r>
            <a:br>
              <a:rPr lang="ru-RU" sz="3600" dirty="0" smtClean="0">
                <a:latin typeface="Monotype Corsiva" pitchFamily="66" charset="0"/>
              </a:rPr>
            </a:br>
            <a:r>
              <a:rPr lang="ru-RU" sz="3600" dirty="0" smtClean="0">
                <a:latin typeface="Monotype Corsiva" pitchFamily="66" charset="0"/>
              </a:rPr>
              <a:t>                                           </a:t>
            </a:r>
            <a:r>
              <a:rPr lang="ru-RU" sz="3100" dirty="0" smtClean="0">
                <a:latin typeface="Monotype Corsiva" pitchFamily="66" charset="0"/>
              </a:rPr>
              <a:t>А я могу! И свой секрет</a:t>
            </a:r>
            <a:br>
              <a:rPr lang="ru-RU" sz="3100" dirty="0" smtClean="0">
                <a:latin typeface="Monotype Corsiva" pitchFamily="66" charset="0"/>
              </a:rPr>
            </a:br>
            <a:r>
              <a:rPr lang="ru-RU" sz="3100" dirty="0" smtClean="0">
                <a:latin typeface="Monotype Corsiva" pitchFamily="66" charset="0"/>
              </a:rPr>
              <a:t>                                                Сейчас открою вам,</a:t>
            </a:r>
            <a:br>
              <a:rPr lang="ru-RU" sz="3100" dirty="0" smtClean="0">
                <a:latin typeface="Monotype Corsiva" pitchFamily="66" charset="0"/>
              </a:rPr>
            </a:br>
            <a:r>
              <a:rPr lang="ru-RU" sz="3100" dirty="0" smtClean="0">
                <a:latin typeface="Monotype Corsiva" pitchFamily="66" charset="0"/>
              </a:rPr>
              <a:t>                                                Как ровно двенадцать  лет</a:t>
            </a:r>
            <a:br>
              <a:rPr lang="ru-RU" sz="3100" dirty="0" smtClean="0">
                <a:latin typeface="Monotype Corsiva" pitchFamily="66" charset="0"/>
              </a:rPr>
            </a:br>
            <a:r>
              <a:rPr lang="ru-RU" sz="3100" dirty="0" smtClean="0">
                <a:latin typeface="Monotype Corsiva" pitchFamily="66" charset="0"/>
              </a:rPr>
              <a:t>                                                Живу и тут и там.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8435" name="Рисунок 2" descr="C:\Users\Admin\Desktop\20190317_115709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75" y="285750"/>
            <a:ext cx="2143125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Рисунок 4" descr="C:\Users\Admin\Desktop\фото для презентации\20170705_09394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813" y="2786063"/>
            <a:ext cx="242887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C:\Users\Admin\Desktop\Новая папка\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 Моя семья</a:t>
            </a:r>
          </a:p>
        </p:txBody>
      </p:sp>
      <p:pic>
        <p:nvPicPr>
          <p:cNvPr id="10" name="Содержимое 4" descr="C:\Users\Admin\Desktop\фото для презентации\IMG-20160721-WA0002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85720" y="4214818"/>
            <a:ext cx="3643338" cy="2428892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3429000"/>
            <a:ext cx="2308225" cy="3063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7" name="Picture 3" descr="20190317_115831-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1142984"/>
            <a:ext cx="2344738" cy="3575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Users\Admin\Desktop\фото для презентации\IMG-20170809-WA000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357166"/>
            <a:ext cx="2428892" cy="32861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Users\Admin\Desktop\фото для презентации\IMGL932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00826" y="214290"/>
            <a:ext cx="1985273" cy="2857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C:\Users\Admin\Desktop\Новая папка\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C00000"/>
                </a:solidFill>
                <a:latin typeface="Monotype Corsiva" pitchFamily="66" charset="0"/>
              </a:rPr>
              <a:t>Студенческие годы.</a:t>
            </a:r>
          </a:p>
        </p:txBody>
      </p:sp>
      <p:pic>
        <p:nvPicPr>
          <p:cNvPr id="5" name="Содержимое 4" descr="C:\Users\Admin\Desktop\фото для презентации\20190317_115732-1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14282" y="1571612"/>
            <a:ext cx="4286280" cy="2643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Admin\Desktop\20190317_132020-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3143248"/>
            <a:ext cx="3357586" cy="26215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485" name="Прямоугольник 6"/>
          <p:cNvSpPr>
            <a:spLocks noChangeArrowheads="1"/>
          </p:cNvSpPr>
          <p:nvPr/>
        </p:nvSpPr>
        <p:spPr bwMode="auto">
          <a:xfrm>
            <a:off x="4572000" y="1500188"/>
            <a:ext cx="45720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Monotype Corsiva" pitchFamily="66" charset="0"/>
              </a:rPr>
              <a:t>Душою детской окрыленный,</a:t>
            </a:r>
            <a:br>
              <a:rPr lang="ru-RU" sz="2400">
                <a:latin typeface="Monotype Corsiva" pitchFamily="66" charset="0"/>
              </a:rPr>
            </a:br>
            <a:r>
              <a:rPr lang="ru-RU" sz="2400">
                <a:latin typeface="Monotype Corsiva" pitchFamily="66" charset="0"/>
              </a:rPr>
              <a:t>Я возвращаюсь в те года,</a:t>
            </a:r>
            <a:br>
              <a:rPr lang="ru-RU" sz="2400">
                <a:latin typeface="Monotype Corsiva" pitchFamily="66" charset="0"/>
              </a:rPr>
            </a:br>
            <a:r>
              <a:rPr lang="ru-RU" sz="2400">
                <a:latin typeface="Monotype Corsiva" pitchFamily="66" charset="0"/>
              </a:rPr>
              <a:t>Когда учебой увлеченный,</a:t>
            </a:r>
            <a:br>
              <a:rPr lang="ru-RU" sz="2400">
                <a:latin typeface="Monotype Corsiva" pitchFamily="66" charset="0"/>
              </a:rPr>
            </a:br>
            <a:r>
              <a:rPr lang="ru-RU" sz="2400">
                <a:latin typeface="Monotype Corsiva" pitchFamily="66" charset="0"/>
              </a:rPr>
              <a:t>Студентом жизнь увидел я</a:t>
            </a:r>
            <a:r>
              <a:rPr lang="ru-RU">
                <a:latin typeface="Calibri" pitchFamily="34" charset="0"/>
              </a:rPr>
              <a:t>.</a:t>
            </a:r>
          </a:p>
        </p:txBody>
      </p:sp>
      <p:pic>
        <p:nvPicPr>
          <p:cNvPr id="20486" name="Picture 2" descr="20190317_115900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4438" y="4448175"/>
            <a:ext cx="3557587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2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C:\Users\Admin\Desktop\Новая папка\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4429125" y="1071563"/>
            <a:ext cx="4257675" cy="4643437"/>
          </a:xfrm>
        </p:spPr>
        <p:txBody>
          <a:bodyPr/>
          <a:lstStyle/>
          <a:p>
            <a:r>
              <a:rPr lang="ru-RU" sz="3200" smtClean="0">
                <a:latin typeface="Monotype Corsiva" pitchFamily="66" charset="0"/>
              </a:rPr>
              <a:t>Вот проходят месяц, год</a:t>
            </a:r>
            <a:br>
              <a:rPr lang="ru-RU" sz="3200" smtClean="0">
                <a:latin typeface="Monotype Corsiva" pitchFamily="66" charset="0"/>
              </a:rPr>
            </a:br>
            <a:r>
              <a:rPr lang="ru-RU" sz="3200" smtClean="0">
                <a:latin typeface="Monotype Corsiva" pitchFamily="66" charset="0"/>
              </a:rPr>
              <a:t>А за годом годы, годы,…</a:t>
            </a:r>
            <a:br>
              <a:rPr lang="ru-RU" sz="3200" smtClean="0">
                <a:latin typeface="Monotype Corsiva" pitchFamily="66" charset="0"/>
              </a:rPr>
            </a:br>
            <a:r>
              <a:rPr lang="ru-RU" sz="3200" smtClean="0">
                <a:latin typeface="Monotype Corsiva" pitchFamily="66" charset="0"/>
              </a:rPr>
              <a:t>Незаметно подросла.</a:t>
            </a:r>
            <a:br>
              <a:rPr lang="ru-RU" sz="3200" smtClean="0">
                <a:latin typeface="Monotype Corsiva" pitchFamily="66" charset="0"/>
              </a:rPr>
            </a:br>
            <a:r>
              <a:rPr lang="ru-RU" sz="3200" smtClean="0">
                <a:latin typeface="Monotype Corsiva" pitchFamily="66" charset="0"/>
              </a:rPr>
              <a:t>Много книжек я прочла</a:t>
            </a:r>
            <a:br>
              <a:rPr lang="ru-RU" sz="3200" smtClean="0">
                <a:latin typeface="Monotype Corsiva" pitchFamily="66" charset="0"/>
              </a:rPr>
            </a:br>
            <a:r>
              <a:rPr lang="ru-RU" sz="3200" smtClean="0">
                <a:latin typeface="Monotype Corsiva" pitchFamily="66" charset="0"/>
              </a:rPr>
              <a:t>Все экзамены сдала, </a:t>
            </a:r>
            <a:br>
              <a:rPr lang="ru-RU" sz="3200" smtClean="0">
                <a:latin typeface="Monotype Corsiva" pitchFamily="66" charset="0"/>
              </a:rPr>
            </a:br>
            <a:r>
              <a:rPr lang="ru-RU" sz="3200" smtClean="0">
                <a:latin typeface="Monotype Corsiva" pitchFamily="66" charset="0"/>
              </a:rPr>
              <a:t>Педагогом стала я.</a:t>
            </a:r>
            <a:br>
              <a:rPr lang="ru-RU" sz="3200" smtClean="0">
                <a:latin typeface="Monotype Corsiva" pitchFamily="66" charset="0"/>
              </a:rPr>
            </a:br>
            <a:endParaRPr lang="ru-RU" sz="3200" smtClean="0">
              <a:latin typeface="Monotype Corsiva" pitchFamily="66" charset="0"/>
            </a:endParaRPr>
          </a:p>
        </p:txBody>
      </p:sp>
      <p:pic>
        <p:nvPicPr>
          <p:cNvPr id="4" name="Рисунок 3" descr="C:\Users\Admin\Desktop\фото для презентации\20190314_082653-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857232"/>
            <a:ext cx="3929090" cy="5143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C:\Users\Admin\Desktop\Новая папка\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2214563" y="274638"/>
            <a:ext cx="5000625" cy="1143000"/>
          </a:xfrm>
        </p:spPr>
        <p:txBody>
          <a:bodyPr/>
          <a:lstStyle/>
          <a:p>
            <a:r>
              <a:rPr lang="ru-RU" smtClean="0">
                <a:solidFill>
                  <a:srgbClr val="FF0000"/>
                </a:solidFill>
                <a:latin typeface="Arial Black" pitchFamily="34" charset="0"/>
              </a:rPr>
              <a:t>МОЁ  ХОББИ</a:t>
            </a:r>
          </a:p>
        </p:txBody>
      </p:sp>
      <p:pic>
        <p:nvPicPr>
          <p:cNvPr id="22531" name="Рисунок 4" descr="F:\г9 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357188"/>
            <a:ext cx="2457450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Рисунок 6" descr="F:\г6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8" y="1214438"/>
            <a:ext cx="2355850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Рисунок 7" descr="F:\г5 0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6563" y="428625"/>
            <a:ext cx="2143125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Рисунок 8" descr="F:\г8 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50" y="3857625"/>
            <a:ext cx="19939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Admin\Desktop\фото для презентации\20190205_15315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6146507" y="4569137"/>
            <a:ext cx="2600306" cy="14630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2536" name="Прямоугольник 10"/>
          <p:cNvSpPr>
            <a:spLocks noChangeArrowheads="1"/>
          </p:cNvSpPr>
          <p:nvPr/>
        </p:nvSpPr>
        <p:spPr bwMode="auto">
          <a:xfrm>
            <a:off x="2286000" y="4786313"/>
            <a:ext cx="4572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C00000"/>
                </a:solidFill>
                <a:latin typeface="Monotype Corsiva" pitchFamily="66" charset="0"/>
              </a:rPr>
              <a:t>Хобби является неотъемлемой частью человеческой жизни. Без любимых увлечений человеку тяжело продуктивно выполнять основную его деятельность.</a:t>
            </a:r>
            <a:endParaRPr lang="ru-RU" sz="200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724</TotalTime>
  <Words>272</Words>
  <Application>Microsoft Office PowerPoint</Application>
  <PresentationFormat>Экран (4:3)</PresentationFormat>
  <Paragraphs>41</Paragraphs>
  <Slides>33</Slides>
  <Notes>2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    Самопрезентация  воспитателя МКДОУ«Крайновский детский сад»</vt:lpstr>
      <vt:lpstr>     Кондратьева Татьяна Анатольевна воспитатель МКДОУ «Крайновский  детский сад» 05.07.1977год.</vt:lpstr>
      <vt:lpstr>          Я – воспитатель.</vt:lpstr>
      <vt:lpstr>С чего начать? Как уложить в несколько строчек целую жизнь? Да что там жизнь – целую Вселенную под названием детский сад!</vt:lpstr>
      <vt:lpstr>Держава детства далеко Осталась позади. «Хочу назад!»—сказать легко. Попробуй, попади!                                                                                          А я могу! И свой секрет                                                 Сейчас открою вам,                                                 Как ровно двенадцать  лет                                                 Живу и тут и там. </vt:lpstr>
      <vt:lpstr> Моя семья</vt:lpstr>
      <vt:lpstr>Студенческие годы.</vt:lpstr>
      <vt:lpstr>Вот проходят месяц, год А за годом годы, годы,… Незаметно подросла. Много книжек я прочла Все экзамены сдала,  Педагогом стала я. </vt:lpstr>
      <vt:lpstr>МОЁ  ХОББИ</vt:lpstr>
      <vt:lpstr>Я – и дома, я – и в людях Есть и в детском саду результат Мне приносит наслажденье Каждый день среди ребят! </vt:lpstr>
      <vt:lpstr>  Сегодня, чтобы  уверенно ступать на пути педагогического поиска, я понимаю, что нужно многое знать в педагогике, надо осваивать новые программы, изучать новую технику, читать энциклопедии, справочники, руководства, способные воздействовать на сознание дошкольников. В этом разнообразии точек зрения, позиций, подходов важно выбрать нужное для себя, выбрать собственную позицию.   И я учусь. Учусь все время. Учусь всегда. </vt:lpstr>
      <vt:lpstr>  «От писателя остаются книги,  от художника — картины. От каждого яркого, думающего воспитателя остается его неповторимый опыт…»    </vt:lpstr>
      <vt:lpstr>  Мое педагогическое кредо    «Воспитатель не просто профессия,  а часть жизни каждого человека.  И эта часть должна быть самой лучшей». </vt:lpstr>
      <vt:lpstr>Целью своей педагогической деятельности ставлю желание научить детей самостоятельно мыслить,  самому сопоставлять факты и искать информацию, помочь детям раскрыться и развить творческие способности, научить любить себя и окружающих. В связи с ФГОС второго поколения приоритетной становится развивающая функция обучения, которая должна обеспечить: - становление личности  дошкольника, - раскрытие его индивидуальных возможностей.   И в своей деятельности постоянно ищу пути для того, чтобы воспитывать и развивать в дошкольнике  активную,  смелую, решительную личность. Личность, которая  умеет сама добывать знания и применять их в  нестандартных ситуациях.   </vt:lpstr>
      <vt:lpstr>Мои принципы :  </vt:lpstr>
      <vt:lpstr>    Мой педагогический опыт:         целеустремленность +         ответственность +          желание повышать          свой потенциал +           потребность созидать +          активность. </vt:lpstr>
      <vt:lpstr>Тема самообразования «Использование нетрадиционных технологий в художественной деятельности детей»</vt:lpstr>
      <vt:lpstr> Актуальность работы заключается в следующем:  изобразительная продуктивная деятельность с использованием нетрадиционных техник рисования является наиболее благоприятной для творческого развития способностей детей. </vt:lpstr>
      <vt:lpstr> Каждый раз я стараюсь разрабатывать занятия таким образом, чтобы ребятам было интересно постигать новые науки. Искренне убеждена, что именно с интереса к обучению начинается процесс глубокого освоения.  </vt:lpstr>
      <vt:lpstr>Творческая деятельность по теме самообразования</vt:lpstr>
      <vt:lpstr>Маленькие экологи  с. Крайновки</vt:lpstr>
      <vt:lpstr>Культура и традиции народов Дагестана в МКДОУ  «Крайновский детский сад»</vt:lpstr>
      <vt:lpstr>ИКТ  в народных промыслах селения Кубачи</vt:lpstr>
      <vt:lpstr>Зимние забавы</vt:lpstr>
      <vt:lpstr>Мы умеем веселиться …</vt:lpstr>
      <vt:lpstr>Здоровьесберегающие технологиии</vt:lpstr>
      <vt:lpstr>Мы со спортом очень дружим</vt:lpstr>
      <vt:lpstr>Слайд 28</vt:lpstr>
      <vt:lpstr>Патриотическое воспитание</vt:lpstr>
      <vt:lpstr>А мы такие садоводы…</vt:lpstr>
      <vt:lpstr>Правила дорожные знать каждому положено!</vt:lpstr>
      <vt:lpstr>МОИ  ДОСТИЖЕНИЯ</vt:lpstr>
      <vt:lpstr>Слайд 33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27</cp:revision>
  <dcterms:created xsi:type="dcterms:W3CDTF">2019-03-16T18:52:29Z</dcterms:created>
  <dcterms:modified xsi:type="dcterms:W3CDTF">2019-03-19T11:28:34Z</dcterms:modified>
</cp:coreProperties>
</file>