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9" r:id="rId3"/>
    <p:sldId id="270" r:id="rId4"/>
    <p:sldId id="257" r:id="rId5"/>
    <p:sldId id="260" r:id="rId6"/>
    <p:sldId id="261" r:id="rId7"/>
    <p:sldId id="267" r:id="rId8"/>
    <p:sldId id="262" r:id="rId9"/>
    <p:sldId id="258" r:id="rId10"/>
    <p:sldId id="271" r:id="rId11"/>
    <p:sldId id="263" r:id="rId12"/>
    <p:sldId id="281" r:id="rId13"/>
    <p:sldId id="273" r:id="rId14"/>
    <p:sldId id="274" r:id="rId15"/>
    <p:sldId id="277" r:id="rId16"/>
    <p:sldId id="275" r:id="rId17"/>
    <p:sldId id="276" r:id="rId18"/>
    <p:sldId id="278" r:id="rId19"/>
    <p:sldId id="279" r:id="rId20"/>
    <p:sldId id="280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7021" autoAdjust="0"/>
  </p:normalViewPr>
  <p:slideViewPr>
    <p:cSldViewPr>
      <p:cViewPr varScale="1">
        <p:scale>
          <a:sx n="95" d="100"/>
          <a:sy n="95" d="100"/>
        </p:scale>
        <p:origin x="533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6224E3-349C-48D4-ACE1-EC0DF0E08034}" type="datetimeFigureOut">
              <a:rPr lang="ru-RU" smtClean="0"/>
              <a:pPr/>
              <a:t>13.03.2024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128387-0FF9-4D14-B686-8431FE16172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128387-0FF9-4D14-B686-8431FE161728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128387-0FF9-4D14-B686-8431FE161728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3203F-4C1E-4B98-ACBC-62F5E593B76F}" type="datetimeFigureOut">
              <a:rPr lang="ru-RU" smtClean="0"/>
              <a:pPr/>
              <a:t>13.03.2024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C0FF-03BA-4A7C-AE3A-2DCADCAD7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3203F-4C1E-4B98-ACBC-62F5E593B76F}" type="datetimeFigureOut">
              <a:rPr lang="ru-RU" smtClean="0"/>
              <a:pPr/>
              <a:t>13.03.2024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C0FF-03BA-4A7C-AE3A-2DCADCAD7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3203F-4C1E-4B98-ACBC-62F5E593B76F}" type="datetimeFigureOut">
              <a:rPr lang="ru-RU" smtClean="0"/>
              <a:pPr/>
              <a:t>13.03.2024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C0FF-03BA-4A7C-AE3A-2DCADCAD7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3203F-4C1E-4B98-ACBC-62F5E593B76F}" type="datetimeFigureOut">
              <a:rPr lang="ru-RU" smtClean="0"/>
              <a:pPr/>
              <a:t>13.03.2024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C0FF-03BA-4A7C-AE3A-2DCADCAD7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3203F-4C1E-4B98-ACBC-62F5E593B76F}" type="datetimeFigureOut">
              <a:rPr lang="ru-RU" smtClean="0"/>
              <a:pPr/>
              <a:t>13.03.2024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C0FF-03BA-4A7C-AE3A-2DCADCAD7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3203F-4C1E-4B98-ACBC-62F5E593B76F}" type="datetimeFigureOut">
              <a:rPr lang="ru-RU" smtClean="0"/>
              <a:pPr/>
              <a:t>13.03.2024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C0FF-03BA-4A7C-AE3A-2DCADCAD7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3203F-4C1E-4B98-ACBC-62F5E593B76F}" type="datetimeFigureOut">
              <a:rPr lang="ru-RU" smtClean="0"/>
              <a:pPr/>
              <a:t>13.03.2024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C0FF-03BA-4A7C-AE3A-2DCADCAD7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3203F-4C1E-4B98-ACBC-62F5E593B76F}" type="datetimeFigureOut">
              <a:rPr lang="ru-RU" smtClean="0"/>
              <a:pPr/>
              <a:t>13.03.2024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C0FF-03BA-4A7C-AE3A-2DCADCAD7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3203F-4C1E-4B98-ACBC-62F5E593B76F}" type="datetimeFigureOut">
              <a:rPr lang="ru-RU" smtClean="0"/>
              <a:pPr/>
              <a:t>13.03.2024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C0FF-03BA-4A7C-AE3A-2DCADCAD7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3203F-4C1E-4B98-ACBC-62F5E593B76F}" type="datetimeFigureOut">
              <a:rPr lang="ru-RU" smtClean="0"/>
              <a:pPr/>
              <a:t>13.03.2024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C0FF-03BA-4A7C-AE3A-2DCADCAD7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3203F-4C1E-4B98-ACBC-62F5E593B76F}" type="datetimeFigureOut">
              <a:rPr lang="ru-RU" smtClean="0"/>
              <a:pPr/>
              <a:t>13.03.2024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C0FF-03BA-4A7C-AE3A-2DCADCAD7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0604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3203F-4C1E-4B98-ACBC-62F5E593B76F}" type="datetimeFigureOut">
              <a:rPr lang="ru-RU" smtClean="0"/>
              <a:pPr/>
              <a:t>13.03.2024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6C0FF-03BA-4A7C-AE3A-2DCADCAD7F2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371" name="Rectangle 59"/>
          <p:cNvSpPr>
            <a:spLocks noChangeArrowheads="1"/>
          </p:cNvSpPr>
          <p:nvPr userDrawn="1"/>
        </p:nvSpPr>
        <p:spPr bwMode="auto">
          <a:xfrm>
            <a:off x="0" y="6673334"/>
            <a:ext cx="1090363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+mn-lt"/>
                <a:ea typeface="Calibri" pitchFamily="34" charset="0"/>
                <a:cs typeface="Rod" pitchFamily="49" charset="-79"/>
              </a:rPr>
              <a:t>© Фокина Лидия Петровна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+mn-lt"/>
              <a:cs typeface="Rod" pitchFamily="49" charset="-79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Relationship Id="rId9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11" Type="http://schemas.openxmlformats.org/officeDocument/2006/relationships/image" Target="../media/image54.jpeg"/><Relationship Id="rId5" Type="http://schemas.openxmlformats.org/officeDocument/2006/relationships/image" Target="../media/image48.jpeg"/><Relationship Id="rId10" Type="http://schemas.openxmlformats.org/officeDocument/2006/relationships/image" Target="../media/image53.jpeg"/><Relationship Id="rId4" Type="http://schemas.openxmlformats.org/officeDocument/2006/relationships/image" Target="../media/image47.jpeg"/><Relationship Id="rId9" Type="http://schemas.openxmlformats.org/officeDocument/2006/relationships/image" Target="../media/image5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am.ru/" TargetMode="External"/><Relationship Id="rId7" Type="http://schemas.openxmlformats.org/officeDocument/2006/relationships/hyperlink" Target="https://&#1087;&#1077;&#1076;&#1072;&#1075;&#1086;&#1075;&#1080;.&#1086;&#1085;&#1083;&#1072;&#1081;&#1085;/" TargetMode="External"/><Relationship Id="rId2" Type="http://schemas.openxmlformats.org/officeDocument/2006/relationships/hyperlink" Target="http://ped-kopilka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edsovet.su/" TargetMode="External"/><Relationship Id="rId5" Type="http://schemas.openxmlformats.org/officeDocument/2006/relationships/hyperlink" Target="http://vospitatel-doy.ucoz.ru/" TargetMode="External"/><Relationship Id="rId4" Type="http://schemas.openxmlformats.org/officeDocument/2006/relationships/hyperlink" Target="https://dohcolonoc.ru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476672"/>
            <a:ext cx="7772400" cy="576064"/>
          </a:xfrm>
        </p:spPr>
        <p:txBody>
          <a:bodyPr>
            <a:noAutofit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МКДОУ</a:t>
            </a:r>
            <a:b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Крайновский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детский сад»</a:t>
            </a:r>
            <a:endParaRPr lang="ru-RU" sz="20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67944" y="1988840"/>
            <a:ext cx="4608512" cy="3456384"/>
          </a:xfrm>
        </p:spPr>
        <p:txBody>
          <a:bodyPr>
            <a:normAutofit fontScale="85000" lnSpcReduction="20000"/>
          </a:bodyPr>
          <a:lstStyle/>
          <a:p>
            <a:r>
              <a:rPr lang="ru-RU" sz="6200" b="1" dirty="0" smtClean="0">
                <a:solidFill>
                  <a:schemeClr val="accent3">
                    <a:lumMod val="50000"/>
                  </a:schemeClr>
                </a:solidFill>
              </a:rPr>
              <a:t>Портфолио </a:t>
            </a:r>
          </a:p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Воспитателя</a:t>
            </a:r>
          </a:p>
          <a:p>
            <a:r>
              <a:rPr lang="ru-RU" sz="4100" b="1" dirty="0" err="1" smtClean="0">
                <a:solidFill>
                  <a:schemeClr val="accent3">
                    <a:lumMod val="50000"/>
                  </a:schemeClr>
                </a:solidFill>
              </a:rPr>
              <a:t>Хизриевой</a:t>
            </a:r>
            <a:r>
              <a:rPr lang="ru-RU" sz="41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4100" b="1" dirty="0" err="1" smtClean="0">
                <a:solidFill>
                  <a:schemeClr val="accent3">
                    <a:lumMod val="50000"/>
                  </a:schemeClr>
                </a:solidFill>
              </a:rPr>
              <a:t>Кумсият</a:t>
            </a:r>
            <a:r>
              <a:rPr lang="ru-RU" sz="4100" b="1" dirty="0" smtClean="0">
                <a:solidFill>
                  <a:schemeClr val="accent3">
                    <a:lumMod val="50000"/>
                  </a:schemeClr>
                </a:solidFill>
              </a:rPr>
              <a:t> Магомедовны</a:t>
            </a:r>
          </a:p>
          <a:p>
            <a:endParaRPr lang="ru-RU" sz="3800" b="1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33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781261"/>
            <a:ext cx="77048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Моё кредо: </a:t>
            </a:r>
            <a:r>
              <a:rPr lang="ru-RU" sz="2800" b="1" i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«Делая малое, получишь многое»</a:t>
            </a:r>
          </a:p>
        </p:txBody>
      </p:sp>
      <p:pic>
        <p:nvPicPr>
          <p:cNvPr id="1026" name="Picture 2" descr="C:\Users\moycomp\Desktop\Р.С\новый год\Новая папка (2)\Documents\семья фот\Screenshot_2019-10-01-18-46-58.png"/>
          <p:cNvPicPr>
            <a:picLocks noChangeAspect="1" noChangeArrowheads="1"/>
          </p:cNvPicPr>
          <p:nvPr/>
        </p:nvPicPr>
        <p:blipFill>
          <a:blip r:embed="rId2"/>
          <a:srcRect t="19754"/>
          <a:stretch>
            <a:fillRect/>
          </a:stretch>
        </p:blipFill>
        <p:spPr bwMode="auto">
          <a:xfrm>
            <a:off x="714348" y="1428736"/>
            <a:ext cx="3143272" cy="44841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47667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Документы и материалы по самообразованию</a:t>
            </a:r>
            <a:br>
              <a:rPr lang="ru-RU" sz="32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Повышение </a:t>
            </a:r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квалификации:</a:t>
            </a:r>
            <a:endParaRPr lang="ru-RU" sz="32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9691161"/>
              </p:ext>
            </p:extLst>
          </p:nvPr>
        </p:nvGraphicFramePr>
        <p:xfrm>
          <a:off x="1071538" y="1928801"/>
          <a:ext cx="7748934" cy="4584192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1234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7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954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33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120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Год окончания обучения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Наименование организации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тематика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Количество часов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431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2022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Центр </a:t>
                      </a:r>
                      <a:r>
                        <a:rPr lang="ru-RU" sz="1400" dirty="0" err="1" smtClean="0"/>
                        <a:t>онлайн-обучения</a:t>
                      </a:r>
                      <a:r>
                        <a:rPr lang="ru-RU" sz="1400" dirty="0" smtClean="0"/>
                        <a:t> Всероссийского форума «Педагоги России: </a:t>
                      </a:r>
                      <a:r>
                        <a:rPr lang="ru-RU" sz="1400" dirty="0" err="1" smtClean="0"/>
                        <a:t>иновации</a:t>
                      </a:r>
                      <a:r>
                        <a:rPr lang="ru-RU" sz="1400" dirty="0" smtClean="0"/>
                        <a:t> в образовании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«Актуальные вопросы</a:t>
                      </a:r>
                      <a:r>
                        <a:rPr lang="ru-RU" sz="1400" baseline="0" dirty="0" smtClean="0"/>
                        <a:t> проектирования и осуществления образовательного процесса в </a:t>
                      </a:r>
                      <a:r>
                        <a:rPr lang="ru-RU" sz="1400" baseline="0" dirty="0" err="1" smtClean="0"/>
                        <a:t>онлайн</a:t>
                      </a:r>
                      <a:r>
                        <a:rPr lang="ru-RU" sz="1400" baseline="0" dirty="0" smtClean="0"/>
                        <a:t>  </a:t>
                      </a:r>
                      <a:r>
                        <a:rPr lang="ru-RU" sz="1400" baseline="0" dirty="0" err="1" smtClean="0"/>
                        <a:t>в</a:t>
                      </a:r>
                      <a:r>
                        <a:rPr lang="ru-RU" sz="1400" baseline="0" dirty="0" smtClean="0"/>
                        <a:t> условиях реализации ФГОС»</a:t>
                      </a:r>
                      <a:endParaRPr lang="ru-RU" sz="1400" dirty="0" smtClean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72 часа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93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2023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ООО</a:t>
                      </a:r>
                      <a:r>
                        <a:rPr lang="ru-RU" sz="1400" baseline="0" dirty="0" smtClean="0"/>
                        <a:t> «Межреспубликанский институт  повышения квалификации и переподготовки кадров при Президиуме ФРО»</a:t>
                      </a:r>
                      <a:endParaRPr lang="ru-RU" sz="1400" dirty="0" smtClean="0"/>
                    </a:p>
                    <a:p>
                      <a:endParaRPr lang="ru-RU" sz="14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«Педагогическое  мастерство воспитателя в современном детском саду2023-2024:</a:t>
                      </a:r>
                      <a:r>
                        <a:rPr lang="ru-RU" sz="1400" baseline="0" dirty="0" smtClean="0"/>
                        <a:t> ключевые компетенции воспитателя ДОО в контексте новой федеральной образовательной программы ДО (ФОП ДО)</a:t>
                      </a:r>
                      <a:endParaRPr lang="ru-RU" sz="1400" dirty="0" smtClean="0"/>
                    </a:p>
                    <a:p>
                      <a:endParaRPr lang="ru-RU" sz="14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144ч</a:t>
                      </a:r>
                      <a:endParaRPr lang="ru-RU" sz="1400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71325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911594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Информация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 участии в профессиональных и творческих педагогических 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конкурсах педагога :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0149707"/>
              </p:ext>
            </p:extLst>
          </p:nvPr>
        </p:nvGraphicFramePr>
        <p:xfrm>
          <a:off x="899593" y="1196752"/>
          <a:ext cx="7128794" cy="2785849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15121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920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7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6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5598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Уровень </a:t>
                      </a:r>
                      <a:endParaRPr lang="ru-RU" sz="125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Название конкурса</a:t>
                      </a:r>
                      <a:endParaRPr lang="ru-RU" sz="125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125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  <a:endParaRPr lang="ru-RU" sz="125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01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5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Муниципальный</a:t>
                      </a:r>
                      <a:endParaRPr lang="ru-RU" sz="1250" b="1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5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Диплом </a:t>
                      </a:r>
                      <a:r>
                        <a:rPr lang="ru-RU" sz="12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победителя</a:t>
                      </a:r>
                      <a:r>
                        <a:rPr lang="ru-RU" sz="125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муниципального этапа конкурса «Безопасные дороги детям»  в номинации «Лучший воспитатель ДОУ по пропаганде правил дорожного движения среди детей и родителей»</a:t>
                      </a:r>
                      <a:endParaRPr lang="ru-RU" sz="12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2014</a:t>
                      </a:r>
                      <a:endParaRPr lang="ru-RU" sz="125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5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12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место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3448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Муниципальный</a:t>
                      </a:r>
                      <a:endParaRPr lang="ru-RU" sz="125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Сертификат участнику муниципального этапа конкурса «Воспитатель</a:t>
                      </a:r>
                      <a:r>
                        <a:rPr lang="ru-RU" sz="125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года Дагестана-2018»</a:t>
                      </a:r>
                      <a:endParaRPr lang="ru-RU" sz="12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endParaRPr lang="ru-RU" sz="125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участие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65378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620688"/>
            <a:ext cx="7437512" cy="741921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Мои достижения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8530074"/>
              </p:ext>
            </p:extLst>
          </p:nvPr>
        </p:nvGraphicFramePr>
        <p:xfrm>
          <a:off x="827582" y="2708921"/>
          <a:ext cx="650240" cy="1224135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162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4880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5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5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5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5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651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50" b="1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5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5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880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5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224951" y="2492896"/>
            <a:ext cx="1968019" cy="27089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82085" y="1467208"/>
            <a:ext cx="1811078" cy="24928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544776" y="1450095"/>
            <a:ext cx="2016224" cy="27752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24757" y="2868087"/>
            <a:ext cx="2088232" cy="2874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7439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229600" cy="1060472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Раздел 5: Общественная деятельность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Принимаю активное участие в жизни детского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сада. Выступаю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утренниках, спортивных мероприятиях, в вокальном ансамбле, в республиканских мероприятиях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 descr="C:\Users\moycomp\Desktop\фото дс\Sent\20180327_1326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4714884"/>
            <a:ext cx="2571768" cy="1757334"/>
          </a:xfrm>
          <a:prstGeom prst="rect">
            <a:avLst/>
          </a:prstGeom>
          <a:noFill/>
        </p:spPr>
      </p:pic>
      <p:pic>
        <p:nvPicPr>
          <p:cNvPr id="11" name="Рисунок 10" descr="C:\Users\moycomp\Desktop\Новая папка\20151127_121130.jpg"/>
          <p:cNvPicPr/>
          <p:nvPr/>
        </p:nvPicPr>
        <p:blipFill>
          <a:blip r:embed="rId4" cstate="print"/>
          <a:srcRect l="26708" r="10448" b="19001"/>
          <a:stretch>
            <a:fillRect/>
          </a:stretch>
        </p:blipFill>
        <p:spPr bwMode="auto">
          <a:xfrm>
            <a:off x="3214678" y="2500306"/>
            <a:ext cx="285752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 descr="C:\Users\moycomp\Desktop\фото дс\Sent\20180329_100956.jpg"/>
          <p:cNvPicPr>
            <a:picLocks noChangeAspect="1" noChangeArrowheads="1"/>
          </p:cNvPicPr>
          <p:nvPr/>
        </p:nvPicPr>
        <p:blipFill>
          <a:blip r:embed="rId5" cstate="print"/>
          <a:srcRect l="13912" r="14540"/>
          <a:stretch>
            <a:fillRect/>
          </a:stretch>
        </p:blipFill>
        <p:spPr bwMode="auto">
          <a:xfrm>
            <a:off x="5857884" y="4714884"/>
            <a:ext cx="2571768" cy="1768469"/>
          </a:xfrm>
          <a:prstGeom prst="rect">
            <a:avLst/>
          </a:prstGeom>
          <a:noFill/>
        </p:spPr>
      </p:pic>
      <p:pic>
        <p:nvPicPr>
          <p:cNvPr id="13" name="Рисунок 12" descr="C:\Users\moycomp\Desktop\Screenshot_2015-12-26-21-09-13.png"/>
          <p:cNvPicPr/>
          <p:nvPr/>
        </p:nvPicPr>
        <p:blipFill>
          <a:blip r:embed="rId6" cstate="print"/>
          <a:srcRect t="17815"/>
          <a:stretch>
            <a:fillRect/>
          </a:stretch>
        </p:blipFill>
        <p:spPr bwMode="auto">
          <a:xfrm>
            <a:off x="6572264" y="2285992"/>
            <a:ext cx="1416574" cy="2295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Users\moycomp\Desktop\осень)\IMG-20151017-WA0016.jpg"/>
          <p:cNvPicPr/>
          <p:nvPr/>
        </p:nvPicPr>
        <p:blipFill>
          <a:blip r:embed="rId7" cstate="print"/>
          <a:srcRect t="43154"/>
          <a:stretch>
            <a:fillRect/>
          </a:stretch>
        </p:blipFill>
        <p:spPr bwMode="auto">
          <a:xfrm rot="5400000">
            <a:off x="835815" y="2664591"/>
            <a:ext cx="2185958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" descr="C:\Users\moycomp\Desktop\фото дс\Sent\20180327_132118.jpg"/>
          <p:cNvPicPr>
            <a:picLocks noChangeAspect="1" noChangeArrowheads="1"/>
          </p:cNvPicPr>
          <p:nvPr/>
        </p:nvPicPr>
        <p:blipFill>
          <a:blip r:embed="rId8" cstate="print"/>
          <a:srcRect l="13762"/>
          <a:stretch>
            <a:fillRect/>
          </a:stretch>
        </p:blipFill>
        <p:spPr bwMode="auto">
          <a:xfrm rot="5400000">
            <a:off x="3569523" y="4717229"/>
            <a:ext cx="1790640" cy="17859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810879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642918"/>
            <a:ext cx="7215238" cy="642942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 Black" pitchFamily="34" charset="0"/>
              </a:rPr>
              <a:t>Культура и традиции народов Дагестана в МКДОУ  «</a:t>
            </a:r>
            <a:r>
              <a:rPr lang="ru-RU" sz="3600" dirty="0" err="1" smtClean="0">
                <a:solidFill>
                  <a:srgbClr val="FF0000"/>
                </a:solidFill>
                <a:latin typeface="Arial Black" pitchFamily="34" charset="0"/>
              </a:rPr>
              <a:t>Крайновский</a:t>
            </a:r>
            <a:r>
              <a:rPr lang="ru-RU" sz="3600" dirty="0" smtClean="0">
                <a:solidFill>
                  <a:srgbClr val="FF0000"/>
                </a:solidFill>
                <a:latin typeface="Arial Black" pitchFamily="34" charset="0"/>
              </a:rPr>
              <a:t> детский сад»</a:t>
            </a:r>
            <a:endParaRPr lang="ru-RU" sz="36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2928911"/>
            <a:ext cx="4279343" cy="3929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5074" y="1643050"/>
            <a:ext cx="234200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1785926"/>
            <a:ext cx="2563258" cy="232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810879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642918"/>
            <a:ext cx="7215238" cy="642942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 Black" pitchFamily="34" charset="0"/>
              </a:rPr>
              <a:t>Культура и традиции народов Дагестана в МКДОУ  «</a:t>
            </a:r>
            <a:r>
              <a:rPr lang="ru-RU" sz="3600" dirty="0" err="1" smtClean="0">
                <a:solidFill>
                  <a:srgbClr val="FF0000"/>
                </a:solidFill>
                <a:latin typeface="Arial Black" pitchFamily="34" charset="0"/>
              </a:rPr>
              <a:t>Крайновский</a:t>
            </a:r>
            <a:r>
              <a:rPr lang="ru-RU" sz="3600" dirty="0" smtClean="0">
                <a:solidFill>
                  <a:srgbClr val="FF0000"/>
                </a:solidFill>
                <a:latin typeface="Arial Black" pitchFamily="34" charset="0"/>
              </a:rPr>
              <a:t> детский сад»</a:t>
            </a:r>
            <a:endParaRPr lang="ru-RU" sz="36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C:\Users\moycomp\Desktop\Новая папка\20151127_121130.jpg"/>
          <p:cNvPicPr/>
          <p:nvPr/>
        </p:nvPicPr>
        <p:blipFill>
          <a:blip r:embed="rId2" cstate="print"/>
          <a:srcRect l="26708" r="10448" b="19001"/>
          <a:stretch>
            <a:fillRect/>
          </a:stretch>
        </p:blipFill>
        <p:spPr bwMode="auto">
          <a:xfrm>
            <a:off x="500034" y="1785926"/>
            <a:ext cx="2786082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C:\Users\moycomp\Desktop\IMG-20220126-WA00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0" y="1785926"/>
            <a:ext cx="2786082" cy="2089562"/>
          </a:xfrm>
          <a:prstGeom prst="rect">
            <a:avLst/>
          </a:prstGeom>
          <a:noFill/>
        </p:spPr>
      </p:pic>
      <p:pic>
        <p:nvPicPr>
          <p:cNvPr id="15" name="Содержимое 14" descr="C:\Users\moycomp\Desktop\Новая папка (5)\20160329_163801.jpg"/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7950" y="1785926"/>
            <a:ext cx="242889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C:\Users\moycomp\Desktop\Новая папка (5)\20180322_112322.jpg"/>
          <p:cNvPicPr/>
          <p:nvPr/>
        </p:nvPicPr>
        <p:blipFill>
          <a:blip r:embed="rId5" cstate="print"/>
          <a:srcRect l="6725" r="13409"/>
          <a:stretch>
            <a:fillRect/>
          </a:stretch>
        </p:blipFill>
        <p:spPr bwMode="auto">
          <a:xfrm rot="5400000">
            <a:off x="6408483" y="3949973"/>
            <a:ext cx="2284902" cy="2385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C:\Users\moycomp\Desktop\Новая папка (5)\20180322_112133.jpg"/>
          <p:cNvPicPr/>
          <p:nvPr/>
        </p:nvPicPr>
        <p:blipFill>
          <a:blip r:embed="rId6" cstate="print"/>
          <a:srcRect l="4586" r="41652"/>
          <a:stretch>
            <a:fillRect/>
          </a:stretch>
        </p:blipFill>
        <p:spPr bwMode="auto">
          <a:xfrm rot="5400000">
            <a:off x="3638313" y="3791186"/>
            <a:ext cx="236744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C:\Users\moycomp\Desktop\Новая папка (5)\20180322_105916.jpg"/>
          <p:cNvPicPr/>
          <p:nvPr/>
        </p:nvPicPr>
        <p:blipFill>
          <a:blip r:embed="rId7" cstate="print"/>
          <a:srcRect r="32041"/>
          <a:stretch>
            <a:fillRect/>
          </a:stretch>
        </p:blipFill>
        <p:spPr bwMode="auto">
          <a:xfrm>
            <a:off x="571472" y="4000504"/>
            <a:ext cx="2714644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810879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 Black" pitchFamily="34" charset="0"/>
              </a:rPr>
              <a:t>Патриотическое воспитание</a:t>
            </a:r>
            <a:endParaRPr lang="ru-RU" sz="36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Содержимое 14" descr="C:\Users\moycomp\Desktop\IMG-20190224-WA0180.jpg"/>
          <p:cNvPicPr>
            <a:picLocks noGrp="1"/>
          </p:cNvPicPr>
          <p:nvPr>
            <p:ph idx="1"/>
          </p:nvPr>
        </p:nvPicPr>
        <p:blipFill>
          <a:blip r:embed="rId2" cstate="print"/>
          <a:srcRect b="14815"/>
          <a:stretch>
            <a:fillRect/>
          </a:stretch>
        </p:blipFill>
        <p:spPr bwMode="auto">
          <a:xfrm>
            <a:off x="6000760" y="3143248"/>
            <a:ext cx="2857488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C:\Users\moycomp\Desktop\Новая папка (5)\20180508_101927.jpg"/>
          <p:cNvPicPr/>
          <p:nvPr/>
        </p:nvPicPr>
        <p:blipFill>
          <a:blip r:embed="rId3" cstate="print"/>
          <a:srcRect l="37021" r="18314"/>
          <a:stretch>
            <a:fillRect/>
          </a:stretch>
        </p:blipFill>
        <p:spPr bwMode="auto">
          <a:xfrm rot="5400000">
            <a:off x="1250133" y="321447"/>
            <a:ext cx="1500198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C:\Users\moycomp\Desktop\Новая папка (5)\20180508_10295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4714884"/>
            <a:ext cx="3214710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C:\Users\moycomp\Desktop\20200221_113058.jpg"/>
          <p:cNvPicPr/>
          <p:nvPr/>
        </p:nvPicPr>
        <p:blipFill>
          <a:blip r:embed="rId5" cstate="print"/>
          <a:srcRect b="16667"/>
          <a:stretch>
            <a:fillRect/>
          </a:stretch>
        </p:blipFill>
        <p:spPr bwMode="auto">
          <a:xfrm>
            <a:off x="6000760" y="1142984"/>
            <a:ext cx="2786082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C:\Users\moycomp\Desktop\Новая папка (5)\20180508_10255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2786058"/>
            <a:ext cx="3276437" cy="1839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moycomp\Desktop\20160407_161020.jpg"/>
          <p:cNvPicPr/>
          <p:nvPr/>
        </p:nvPicPr>
        <p:blipFill>
          <a:blip r:embed="rId7" cstate="print"/>
          <a:srcRect l="15153" t="9052"/>
          <a:stretch>
            <a:fillRect/>
          </a:stretch>
        </p:blipFill>
        <p:spPr bwMode="auto">
          <a:xfrm>
            <a:off x="6000760" y="4857760"/>
            <a:ext cx="267571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714744" y="1142983"/>
            <a:ext cx="2214578" cy="3581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786182" y="4929198"/>
            <a:ext cx="2139165" cy="158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810879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Мы – спортсмены.</a:t>
            </a:r>
            <a:endParaRPr lang="ru-RU" sz="36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одержимое 1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                                                                </a:t>
            </a:r>
            <a:endParaRPr lang="ru-RU" dirty="0"/>
          </a:p>
        </p:txBody>
      </p:sp>
      <p:pic>
        <p:nvPicPr>
          <p:cNvPr id="18" name="Рисунок 17" descr="C:\Users\moycomp\Desktop\Новая папка (5)\20160314_085937.jpg"/>
          <p:cNvPicPr/>
          <p:nvPr/>
        </p:nvPicPr>
        <p:blipFill>
          <a:blip r:embed="rId2" cstate="print"/>
          <a:srcRect l="5961" r="9364"/>
          <a:stretch>
            <a:fillRect/>
          </a:stretch>
        </p:blipFill>
        <p:spPr bwMode="auto">
          <a:xfrm>
            <a:off x="428596" y="1285860"/>
            <a:ext cx="250033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C:\Users\moycomp\Desktop\Новая папка (5)\20160323_104337.jpg"/>
          <p:cNvPicPr/>
          <p:nvPr/>
        </p:nvPicPr>
        <p:blipFill>
          <a:blip r:embed="rId3" cstate="print"/>
          <a:srcRect l="24051" r="20119" b="21162"/>
          <a:stretch>
            <a:fillRect/>
          </a:stretch>
        </p:blipFill>
        <p:spPr bwMode="auto">
          <a:xfrm>
            <a:off x="3071802" y="1285860"/>
            <a:ext cx="2428892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C:\Users\moycomp\Desktop\Новая папка (5)\20180314_111802.jpg"/>
          <p:cNvPicPr/>
          <p:nvPr/>
        </p:nvPicPr>
        <p:blipFill>
          <a:blip r:embed="rId4" cstate="print"/>
          <a:srcRect l="19578" t="19876" r="12364" b="9938"/>
          <a:stretch>
            <a:fillRect/>
          </a:stretch>
        </p:blipFill>
        <p:spPr bwMode="auto">
          <a:xfrm>
            <a:off x="5715008" y="1285860"/>
            <a:ext cx="285752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C:\Users\moycomp\Desktop\Новая папка (5)\IMG-20190210-WA0089.jpg"/>
          <p:cNvPicPr/>
          <p:nvPr/>
        </p:nvPicPr>
        <p:blipFill>
          <a:blip r:embed="rId5"/>
          <a:srcRect t="18567" r="37259" b="15635"/>
          <a:stretch>
            <a:fillRect/>
          </a:stretch>
        </p:blipFill>
        <p:spPr bwMode="auto">
          <a:xfrm>
            <a:off x="3143240" y="4929198"/>
            <a:ext cx="3143272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C:\Users\moycomp\Desktop\Новая папка (5)\20160314_102806.jpg"/>
          <p:cNvPicPr/>
          <p:nvPr/>
        </p:nvPicPr>
        <p:blipFill>
          <a:blip r:embed="rId6" cstate="print"/>
          <a:srcRect t="25817" b="27002"/>
          <a:stretch>
            <a:fillRect/>
          </a:stretch>
        </p:blipFill>
        <p:spPr bwMode="auto">
          <a:xfrm>
            <a:off x="1500166" y="3143248"/>
            <a:ext cx="5938701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moycomp\Desktop\Screenshot_20240311-141926_Gallery.jpg"/>
          <p:cNvPicPr/>
          <p:nvPr/>
        </p:nvPicPr>
        <p:blipFill>
          <a:blip r:embed="rId7" cstate="print"/>
          <a:srcRect t="27562" b="38516"/>
          <a:stretch>
            <a:fillRect/>
          </a:stretch>
        </p:blipFill>
        <p:spPr bwMode="auto">
          <a:xfrm>
            <a:off x="571472" y="4929198"/>
            <a:ext cx="2071007" cy="1560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moycomp\Desktop\Screenshot_20240311-142005_Gallery.jpg"/>
          <p:cNvPicPr/>
          <p:nvPr/>
        </p:nvPicPr>
        <p:blipFill>
          <a:blip r:embed="rId8" cstate="print"/>
          <a:srcRect l="16024" t="7185" r="32123" b="73145"/>
          <a:stretch>
            <a:fillRect/>
          </a:stretch>
        </p:blipFill>
        <p:spPr bwMode="auto">
          <a:xfrm>
            <a:off x="6643702" y="4857760"/>
            <a:ext cx="1928826" cy="1723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810879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Правила дорожные каждому знать положено!</a:t>
            </a:r>
            <a:endParaRPr lang="ru-RU" sz="36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одержимое 1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                                                                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3286124"/>
            <a:ext cx="2965823" cy="1433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500174"/>
            <a:ext cx="2216284" cy="1730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4678" y="1571612"/>
            <a:ext cx="2152657" cy="1778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57884" y="1571612"/>
            <a:ext cx="2841478" cy="1619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857884" y="4857760"/>
            <a:ext cx="2924199" cy="1659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0034" y="3643314"/>
            <a:ext cx="4830540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810879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Эколята</a:t>
            </a: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 дошколята.</a:t>
            </a: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одержимое 1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                                                                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4429132"/>
            <a:ext cx="1804990" cy="1804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786058"/>
            <a:ext cx="2133600" cy="145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1214422"/>
            <a:ext cx="1928826" cy="1459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57950" y="4404943"/>
            <a:ext cx="2139938" cy="1846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15074" y="1285860"/>
            <a:ext cx="2135182" cy="1353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643174" y="1285860"/>
            <a:ext cx="2994020" cy="1412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57629" y="4429132"/>
            <a:ext cx="2137093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57488" y="2714620"/>
            <a:ext cx="2743200" cy="1497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143636" y="2714620"/>
            <a:ext cx="2428892" cy="1389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429124" y="4429132"/>
            <a:ext cx="178595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81087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060472"/>
          </a:xfrm>
        </p:spPr>
        <p:txBody>
          <a:bodyPr>
            <a:noAutofit/>
          </a:bodyPr>
          <a:lstStyle/>
          <a:p>
            <a:pPr algn="l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Содержание портфолио:</a:t>
            </a:r>
            <a:b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Раздел 1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: Общие сведения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 резюме, дополнительная информация)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Раздел 2: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Ресурсное обеспечение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Раздел 3: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Педагогическая копилка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Раздел 4: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Наши достижения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Раздел 5: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Общественная деятельность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85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428604"/>
            <a:ext cx="8472518" cy="2071702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Пускай мне не суждено</a:t>
            </a: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b="1" i="1" dirty="0" smtClean="0">
                <a:solidFill>
                  <a:srgbClr val="FF0000"/>
                </a:solidFill>
              </a:rPr>
              <a:t>совершить подвиг,</a:t>
            </a: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b="1" i="1" dirty="0" smtClean="0">
                <a:solidFill>
                  <a:srgbClr val="FF0000"/>
                </a:solidFill>
              </a:rPr>
              <a:t>но я горжусь тем,</a:t>
            </a: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b="1" i="1" dirty="0" smtClean="0">
                <a:solidFill>
                  <a:srgbClr val="FF0000"/>
                </a:solidFill>
              </a:rPr>
              <a:t>что люди мне доверили</a:t>
            </a: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b="1" i="1" dirty="0" smtClean="0">
                <a:solidFill>
                  <a:srgbClr val="FF0000"/>
                </a:solidFill>
              </a:rPr>
              <a:t>самое дорогое — своих детей…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7" name="Содержимое 16"/>
          <p:cNvSpPr>
            <a:spLocks noGrp="1"/>
          </p:cNvSpPr>
          <p:nvPr>
            <p:ph idx="1"/>
          </p:nvPr>
        </p:nvSpPr>
        <p:spPr>
          <a:xfrm>
            <a:off x="457200" y="2786058"/>
            <a:ext cx="8229600" cy="3340105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                                                               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3000372"/>
            <a:ext cx="4383397" cy="3435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000372"/>
            <a:ext cx="3843456" cy="3587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81087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8229600" cy="4824536"/>
          </a:xfrm>
        </p:spPr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300" b="1" i="1" u="sng" dirty="0" smtClean="0">
                <a:latin typeface="Times New Roman" pitchFamily="18" charset="0"/>
                <a:cs typeface="Times New Roman" pitchFamily="18" charset="0"/>
              </a:rPr>
              <a:t>Дата рождения: 26 апреля 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1975 год </a:t>
            </a:r>
            <a:br>
              <a:rPr lang="ru-RU" sz="3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300" b="1" i="1" u="sng" dirty="0" smtClean="0">
                <a:latin typeface="Times New Roman" pitchFamily="18" charset="0"/>
                <a:cs typeface="Times New Roman" pitchFamily="18" charset="0"/>
              </a:rPr>
              <a:t>Занимаемая должность : 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воспитатель детского сада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300" b="1" i="1" u="sng" dirty="0" smtClean="0">
                <a:latin typeface="Times New Roman" pitchFamily="18" charset="0"/>
                <a:cs typeface="Times New Roman" pitchFamily="18" charset="0"/>
              </a:rPr>
              <a:t>Общий </a:t>
            </a:r>
            <a:r>
              <a:rPr lang="ru-RU" sz="3300" b="1" i="1" u="sng" dirty="0">
                <a:latin typeface="Times New Roman" pitchFamily="18" charset="0"/>
                <a:cs typeface="Times New Roman" pitchFamily="18" charset="0"/>
              </a:rPr>
              <a:t>трудовой </a:t>
            </a:r>
            <a:r>
              <a:rPr lang="ru-RU" sz="3300" b="1" i="1" u="sng" dirty="0" smtClean="0">
                <a:latin typeface="Times New Roman" pitchFamily="18" charset="0"/>
                <a:cs typeface="Times New Roman" pitchFamily="18" charset="0"/>
              </a:rPr>
              <a:t>стаж 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: 16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лет</a:t>
            </a:r>
            <a:br>
              <a:rPr lang="ru-RU" sz="3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300" b="1" i="1" u="sng" dirty="0" smtClean="0">
                <a:latin typeface="Times New Roman" pitchFamily="18" charset="0"/>
                <a:cs typeface="Times New Roman" pitchFamily="18" charset="0"/>
              </a:rPr>
              <a:t>Стаж педагогической</a:t>
            </a:r>
            <a:r>
              <a:rPr lang="ru-RU" sz="3300" b="1" i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b="1" i="1" u="sng" dirty="0" smtClean="0">
                <a:latin typeface="Times New Roman" pitchFamily="18" charset="0"/>
                <a:cs typeface="Times New Roman" pitchFamily="18" charset="0"/>
              </a:rPr>
              <a:t>работы :</a:t>
            </a:r>
            <a:r>
              <a:rPr lang="ru-RU" sz="3300" i="1" u="sng" dirty="0" smtClean="0">
                <a:latin typeface="Times New Roman" pitchFamily="18" charset="0"/>
                <a:cs typeface="Times New Roman" pitchFamily="18" charset="0"/>
              </a:rPr>
              <a:t> 9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лет</a:t>
            </a: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00" dirty="0">
                <a:latin typeface="Times New Roman" pitchFamily="18" charset="0"/>
                <a:cs typeface="Times New Roman" pitchFamily="18" charset="0"/>
              </a:rPr>
            </a:br>
            <a:r>
              <a:rPr lang="ru-RU" sz="3300" b="1" i="1" u="sng" dirty="0">
                <a:latin typeface="Times New Roman" pitchFamily="18" charset="0"/>
                <a:cs typeface="Times New Roman" pitchFamily="18" charset="0"/>
              </a:rPr>
              <a:t>В данном учреждении </a:t>
            </a:r>
            <a:r>
              <a:rPr lang="ru-RU" sz="3300" b="1" i="1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12лет</a:t>
            </a: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00" dirty="0">
                <a:latin typeface="Times New Roman" pitchFamily="18" charset="0"/>
                <a:cs typeface="Times New Roman" pitchFamily="18" charset="0"/>
              </a:rPr>
            </a:br>
            <a:r>
              <a:rPr lang="ru-RU" sz="3300" b="1" i="1" u="sng" dirty="0">
                <a:latin typeface="Times New Roman" pitchFamily="18" charset="0"/>
                <a:cs typeface="Times New Roman" pitchFamily="18" charset="0"/>
              </a:rPr>
              <a:t>В данной должности </a:t>
            </a:r>
            <a:r>
              <a:rPr lang="ru-RU" sz="3300" i="1" u="sng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300" i="1" u="sng" dirty="0" smtClean="0">
                <a:latin typeface="Times New Roman" pitchFamily="18" charset="0"/>
                <a:cs typeface="Times New Roman" pitchFamily="18" charset="0"/>
              </a:rPr>
              <a:t> 9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лет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548680"/>
            <a:ext cx="75608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Раздел 1:общие сведения 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9693454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3568" y="794321"/>
            <a:ext cx="7772400" cy="762471"/>
          </a:xfrm>
        </p:spPr>
        <p:txBody>
          <a:bodyPr/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Образование: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39552" y="1772816"/>
            <a:ext cx="8064896" cy="3168352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45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«Дагестанский профессионально-педагогический колледж» ( 2014г.)</a:t>
            </a:r>
          </a:p>
          <a:p>
            <a:r>
              <a:rPr lang="ru-RU" sz="45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Квалификация :Учитель начальных классов.</a:t>
            </a:r>
          </a:p>
          <a:p>
            <a:r>
              <a:rPr lang="ru-RU" sz="45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ЧОУ ДПО«Академия бизнеса и управления             системами» </a:t>
            </a:r>
          </a:p>
          <a:p>
            <a:r>
              <a:rPr lang="ru-RU" sz="45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г. Волгоград.(2018г) </a:t>
            </a:r>
          </a:p>
          <a:p>
            <a:r>
              <a:rPr lang="ru-RU" sz="45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Квалификация :</a:t>
            </a:r>
          </a:p>
          <a:p>
            <a:r>
              <a:rPr lang="ru-RU" sz="45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Воспитатель детей дошкольного возраста</a:t>
            </a:r>
          </a:p>
          <a:p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Дополнительная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информация</a:t>
            </a:r>
            <a:endParaRPr lang="ru-RU" sz="36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Навыки работы с ПК</a:t>
            </a:r>
            <a:r>
              <a:rPr lang="en-US" b="1" dirty="0" smtClean="0">
                <a:latin typeface="Times New Roman"/>
                <a:ea typeface="Calibri"/>
                <a:cs typeface="Times New Roman"/>
              </a:rPr>
              <a:t>: </a:t>
            </a:r>
            <a:r>
              <a:rPr lang="en-US" dirty="0" err="1" smtClean="0">
                <a:latin typeface="Times New Roman"/>
                <a:ea typeface="Calibri"/>
                <a:cs typeface="Times New Roman"/>
              </a:rPr>
              <a:t>Ms</a:t>
            </a:r>
            <a:r>
              <a:rPr lang="en-US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>
                <a:latin typeface="Times New Roman"/>
                <a:ea typeface="Calibri"/>
                <a:cs typeface="Times New Roman"/>
              </a:rPr>
              <a:t>Office, Microsoft </a:t>
            </a:r>
            <a:r>
              <a:rPr lang="en-US" dirty="0" smtClean="0">
                <a:latin typeface="Times New Roman"/>
                <a:ea typeface="Calibri"/>
                <a:cs typeface="Times New Roman"/>
              </a:rPr>
              <a:t>PowerPoint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, работа с </a:t>
            </a:r>
            <a:r>
              <a:rPr lang="ru-RU" dirty="0" err="1" smtClean="0">
                <a:latin typeface="Times New Roman"/>
                <a:ea typeface="Calibri"/>
                <a:cs typeface="Times New Roman"/>
              </a:rPr>
              <a:t>компютором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.</a:t>
            </a:r>
            <a:endParaRPr lang="ru-RU" sz="1400" dirty="0" smtClean="0">
              <a:ea typeface="Calibri"/>
              <a:cs typeface="Times New Roman"/>
            </a:endParaRP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Интересы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, предпочтения, хобби: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чтение художественной и педагогической литературы, </a:t>
            </a:r>
            <a:r>
              <a:rPr lang="ru-RU" dirty="0" err="1" smtClean="0">
                <a:latin typeface="Times New Roman"/>
                <a:ea typeface="Calibri"/>
                <a:cs typeface="Times New Roman"/>
              </a:rPr>
              <a:t>пластилинография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,  рисование</a:t>
            </a:r>
            <a:endParaRPr lang="ru-RU" sz="14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8833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Раздел 2</a:t>
            </a:r>
            <a:b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Ресурсное обеспечение</a:t>
            </a:r>
            <a:endParaRPr lang="ru-RU" sz="36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034" y="1785926"/>
            <a:ext cx="8643966" cy="5315482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6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Список научно-методического обеспечения</a:t>
            </a:r>
            <a:r>
              <a:rPr lang="ru-RU" sz="6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51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  <a:defRPr/>
            </a:pP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200" b="1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Использование методических материалов и учебно-методической литературы</a:t>
            </a:r>
            <a:endParaRPr lang="ru-RU" sz="42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  <a:defRPr/>
            </a:pPr>
            <a:r>
              <a:rPr lang="ru-RU" sz="4200" b="1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Использование ИКТ  в образовательном процессе</a:t>
            </a:r>
            <a:endParaRPr lang="ru-RU" sz="42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  <a:defRPr/>
            </a:pPr>
            <a:r>
              <a:rPr lang="ru-RU" sz="4200" b="1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Информация об участии в профессиональных и творческих педагогических конкурсах, проведении семинаров </a:t>
            </a:r>
            <a:endParaRPr lang="ru-RU" sz="4200" b="1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  <a:defRPr/>
            </a:pPr>
            <a:r>
              <a:rPr lang="ru-RU" sz="4200" b="1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Разработка проектов, </a:t>
            </a:r>
            <a:endParaRPr lang="ru-RU" sz="4200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rgbClr val="FF0000"/>
              </a:buClr>
              <a:buNone/>
              <a:tabLst>
                <a:tab pos="457200" algn="l"/>
              </a:tabLst>
              <a:defRPr/>
            </a:pPr>
            <a:endParaRPr lang="ru-RU" sz="4200" dirty="0" smtClean="0">
              <a:solidFill>
                <a:srgbClr val="0070C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rgbClr val="FF0000"/>
              </a:buClr>
              <a:buNone/>
              <a:tabLst>
                <a:tab pos="457200" algn="l"/>
              </a:tabLst>
              <a:defRPr/>
            </a:pPr>
            <a:endParaRPr lang="ru-RU" sz="4200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rgbClr val="FF0000"/>
              </a:buClr>
              <a:buNone/>
              <a:tabLst>
                <a:tab pos="457200" algn="l"/>
              </a:tabLst>
              <a:defRPr/>
            </a:pPr>
            <a:endParaRPr lang="ru-RU" sz="14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marL="0" lvl="0" indent="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rgbClr val="FF0000"/>
              </a:buClr>
              <a:buNone/>
              <a:tabLst>
                <a:tab pos="457200" algn="l"/>
              </a:tabLst>
              <a:defRPr/>
            </a:pPr>
            <a:endParaRPr lang="ru-RU" sz="14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marL="0" lvl="0" indent="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rgbClr val="FF0000"/>
              </a:buClr>
              <a:buNone/>
              <a:tabLst>
                <a:tab pos="457200" algn="l"/>
              </a:tabLst>
              <a:defRPr/>
            </a:pPr>
            <a:endParaRPr lang="ru-RU" sz="11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277633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3645024"/>
            <a:ext cx="4572000" cy="143116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9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Использование </a:t>
            </a:r>
            <a:r>
              <a:rPr lang="ru-RU" sz="29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ИКТ </a:t>
            </a:r>
          </a:p>
          <a:p>
            <a:r>
              <a:rPr lang="ru-RU" sz="29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образовательном процессе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266692" y="764704"/>
            <a:ext cx="4572000" cy="143116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9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Проведении педсоветов, заседаний педагогов </a:t>
            </a:r>
            <a:r>
              <a:rPr lang="ru-RU" sz="29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дошкольных групп </a:t>
            </a:r>
          </a:p>
        </p:txBody>
      </p:sp>
      <p:pic>
        <p:nvPicPr>
          <p:cNvPr id="8" name="Рисунок 7" descr="H:\Screenshot_20240311-140334_Chrome.jpg"/>
          <p:cNvPicPr/>
          <p:nvPr/>
        </p:nvPicPr>
        <p:blipFill>
          <a:blip r:embed="rId2"/>
          <a:srcRect t="24853" b="40518"/>
          <a:stretch>
            <a:fillRect/>
          </a:stretch>
        </p:blipFill>
        <p:spPr bwMode="auto">
          <a:xfrm>
            <a:off x="4286248" y="2928934"/>
            <a:ext cx="4425732" cy="3470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D:\Screenshot_20240311-140406_Chrome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60" t="8882" r="13999" b="48131"/>
          <a:stretch/>
        </p:blipFill>
        <p:spPr bwMode="auto">
          <a:xfrm>
            <a:off x="409190" y="404664"/>
            <a:ext cx="3442729" cy="33123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87717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296144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Использование ИКТ  в образовательном </a:t>
            </a:r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процессе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Список используемых Интернет- ресурсов: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7623771"/>
              </p:ext>
            </p:extLst>
          </p:nvPr>
        </p:nvGraphicFramePr>
        <p:xfrm>
          <a:off x="1142977" y="1626775"/>
          <a:ext cx="6848499" cy="350520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4444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5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537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62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Название сайта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адрес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4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Педкопилка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u="sng">
                          <a:effectLst/>
                          <a:latin typeface="Times New Roman" pitchFamily="18" charset="0"/>
                          <a:cs typeface="Times New Roman" pitchFamily="18" charset="0"/>
                          <a:hlinkClick r:id="rId2"/>
                        </a:rPr>
                        <a:t>http://ped-kopilka.ru/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3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Маам.ру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u="sng">
                          <a:effectLst/>
                          <a:latin typeface="Times New Roman" pitchFamily="18" charset="0"/>
                          <a:cs typeface="Times New Roman" pitchFamily="18" charset="0"/>
                          <a:hlinkClick r:id="rId3"/>
                        </a:rPr>
                        <a:t>www.maam.ru/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84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Дошколёнок.ру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u="sng">
                          <a:effectLst/>
                          <a:latin typeface="Times New Roman" pitchFamily="18" charset="0"/>
                          <a:cs typeface="Times New Roman" pitchFamily="18" charset="0"/>
                          <a:hlinkClick r:id="rId4"/>
                        </a:rPr>
                        <a:t>https://dohcolonoc.ru/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Воспитатель .</a:t>
                      </a: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u="sng" dirty="0">
                          <a:effectLst/>
                          <a:latin typeface="Times New Roman" pitchFamily="18" charset="0"/>
                          <a:cs typeface="Times New Roman" pitchFamily="18" charset="0"/>
                          <a:hlinkClick r:id="rId5"/>
                        </a:rPr>
                        <a:t>http://vospitatel-doy.ucoz.ru/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Pedsovet.sy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u="sng" dirty="0">
                          <a:effectLst/>
                          <a:latin typeface="Times New Roman" pitchFamily="18" charset="0"/>
                          <a:cs typeface="Times New Roman" pitchFamily="18" charset="0"/>
                          <a:hlinkClick r:id="rId6"/>
                        </a:rPr>
                        <a:t>http://pedsovet.su/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Педагоги.онлайн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u="sng" dirty="0">
                          <a:effectLst/>
                          <a:latin typeface="Times New Roman" pitchFamily="18" charset="0"/>
                          <a:cs typeface="Times New Roman" pitchFamily="18" charset="0"/>
                          <a:hlinkClick r:id="rId7"/>
                        </a:rPr>
                        <a:t>https://xn--80agabew4bd.xn--80asehdb/#feed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4892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476673"/>
            <a:ext cx="7772400" cy="1023502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Документы и материалы по самообразованию</a:t>
            </a:r>
            <a:br>
              <a:rPr lang="ru-RU" sz="32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Повышение </a:t>
            </a:r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квалификации:</a:t>
            </a:r>
            <a:endParaRPr lang="ru-RU" sz="32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966164"/>
              </p:ext>
            </p:extLst>
          </p:nvPr>
        </p:nvGraphicFramePr>
        <p:xfrm>
          <a:off x="714347" y="1714488"/>
          <a:ext cx="7748965" cy="3972753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1174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95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137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13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95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Год окончания обучения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Наименование организации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тематика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Количество часов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6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2015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ГБОУ</a:t>
                      </a:r>
                      <a:r>
                        <a:rPr lang="ru-RU" sz="14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ДПО «Дагестанский институт повышения квалификации педагогических кадров»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« </a:t>
                      </a:r>
                      <a:r>
                        <a:rPr lang="ru-RU" sz="1800" dirty="0" smtClean="0">
                          <a:effectLst/>
                        </a:rPr>
                        <a:t>Организация</a:t>
                      </a:r>
                      <a:r>
                        <a:rPr lang="ru-RU" sz="1800" baseline="0" dirty="0" smtClean="0">
                          <a:effectLst/>
                        </a:rPr>
                        <a:t> и содержание образовательного процесса с детьми дошкольного возраста в условиях реализации ФГОС</a:t>
                      </a:r>
                      <a:r>
                        <a:rPr lang="ru-RU" sz="1800" dirty="0" smtClean="0">
                          <a:effectLst/>
                        </a:rPr>
                        <a:t>»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 72 часа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9762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2019</a:t>
                      </a:r>
                      <a:endParaRPr lang="ru-RU" sz="18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«Академия бизнеса и управления системами»</a:t>
                      </a:r>
                      <a:endParaRPr lang="ru-RU" sz="18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 «Первая помощь»</a:t>
                      </a:r>
                      <a:endParaRPr lang="ru-RU" sz="18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72ч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2803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2020</a:t>
                      </a:r>
                      <a:endParaRPr lang="ru-RU" sz="18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ООО Центр  многопрофильного</a:t>
                      </a:r>
                      <a:r>
                        <a:rPr lang="ru-RU" sz="1800" baseline="0" dirty="0" smtClean="0"/>
                        <a:t> профессионального образования</a:t>
                      </a:r>
                      <a:endParaRPr lang="ru-RU" sz="18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« Профилактика  </a:t>
                      </a:r>
                      <a:r>
                        <a:rPr lang="ru-RU" sz="1800" dirty="0" err="1" smtClean="0"/>
                        <a:t>коронавирусной</a:t>
                      </a:r>
                      <a:r>
                        <a:rPr lang="ru-RU" sz="1800" dirty="0" smtClean="0"/>
                        <a:t> инфекции</a:t>
                      </a:r>
                      <a:r>
                        <a:rPr lang="ru-RU" sz="1800" baseline="0" dirty="0" smtClean="0"/>
                        <a:t> </a:t>
                      </a:r>
                      <a:r>
                        <a:rPr lang="en-US" sz="1800" baseline="0" dirty="0" err="1" smtClean="0"/>
                        <a:t>covid</a:t>
                      </a:r>
                      <a:r>
                        <a:rPr lang="ru-RU" sz="1800" baseline="0" dirty="0" smtClean="0"/>
                        <a:t>-19 в образовательных организациях</a:t>
                      </a:r>
                      <a:endParaRPr lang="ru-RU" sz="18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72ч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3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F6128"/>
      </a:hlink>
      <a:folHlink>
        <a:srgbClr val="4F612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1292</TotalTime>
  <Words>455</Words>
  <Application>Microsoft Office PowerPoint</Application>
  <PresentationFormat>Экран (4:3)</PresentationFormat>
  <Paragraphs>136</Paragraphs>
  <Slides>20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Arial Black</vt:lpstr>
      <vt:lpstr>Calibri</vt:lpstr>
      <vt:lpstr>Rod</vt:lpstr>
      <vt:lpstr>Times New Roman</vt:lpstr>
      <vt:lpstr>Wingdings</vt:lpstr>
      <vt:lpstr>Тема Office</vt:lpstr>
      <vt:lpstr> МКДОУ «Крайновский детский сад»</vt:lpstr>
      <vt:lpstr>                 Содержание портфолио:  Раздел 1: Общие сведения( резюме, дополнительная информация) Раздел 2: Ресурсное обеспечение Раздел 3: Педагогическая копилка Раздел 4: Наши достижения Раздел 5: Общественная деятельность</vt:lpstr>
      <vt:lpstr>  Дата рождения: 26 апреля 1975 год  Занимаемая должность : воспитатель детского сада Общий трудовой стаж : 16лет Стаж педагогической работы : 9лет В данном учреждении : 12лет В данной должности : 9 лет</vt:lpstr>
      <vt:lpstr>Образование:</vt:lpstr>
      <vt:lpstr>Дополнительная информация</vt:lpstr>
      <vt:lpstr>Раздел 2 Ресурсное обеспечение</vt:lpstr>
      <vt:lpstr>Презентация PowerPoint</vt:lpstr>
      <vt:lpstr>Использование ИКТ  в образовательном процессе Список используемых Интернет- ресурсов: </vt:lpstr>
      <vt:lpstr>Документы и материалы по самообразованию Повышение квалификации:</vt:lpstr>
      <vt:lpstr>Документы и материалы по самообразованию Повышение квалификации:</vt:lpstr>
      <vt:lpstr>Информация об участии в профессиональных и творческих педагогических конкурсах педагога :</vt:lpstr>
      <vt:lpstr>Мои достижения</vt:lpstr>
      <vt:lpstr>Раздел 5: Общественная деятельность</vt:lpstr>
      <vt:lpstr>Культура и традиции народов Дагестана в МКДОУ  «Крайновский детский сад»</vt:lpstr>
      <vt:lpstr>Культура и традиции народов Дагестана в МКДОУ  «Крайновский детский сад»</vt:lpstr>
      <vt:lpstr>Патриотическое воспитание</vt:lpstr>
      <vt:lpstr> Мы – спортсмены.</vt:lpstr>
      <vt:lpstr>  Правила дорожные каждому знать положено!</vt:lpstr>
      <vt:lpstr> Эколята- дошколята.</vt:lpstr>
      <vt:lpstr>Пускай мне не суждено совершить подвиг, но я горжусь тем, что люди мне доверили самое дорогое — своих детей…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User</dc:creator>
  <cp:lastModifiedBy>Пользователь Windows</cp:lastModifiedBy>
  <cp:revision>93</cp:revision>
  <dcterms:created xsi:type="dcterms:W3CDTF">2015-05-03T06:58:13Z</dcterms:created>
  <dcterms:modified xsi:type="dcterms:W3CDTF">2024-03-13T12:00:39Z</dcterms:modified>
</cp:coreProperties>
</file>