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28" r:id="rId2"/>
    <p:sldId id="256" r:id="rId3"/>
    <p:sldId id="270" r:id="rId4"/>
    <p:sldId id="339" r:id="rId5"/>
    <p:sldId id="340" r:id="rId6"/>
    <p:sldId id="347" r:id="rId7"/>
    <p:sldId id="341" r:id="rId8"/>
    <p:sldId id="342" r:id="rId9"/>
    <p:sldId id="343" r:id="rId10"/>
    <p:sldId id="329" r:id="rId11"/>
    <p:sldId id="330" r:id="rId12"/>
    <p:sldId id="331" r:id="rId13"/>
    <p:sldId id="344" r:id="rId14"/>
    <p:sldId id="335" r:id="rId15"/>
    <p:sldId id="348" r:id="rId16"/>
    <p:sldId id="323" r:id="rId17"/>
    <p:sldId id="308" r:id="rId18"/>
    <p:sldId id="320" r:id="rId19"/>
    <p:sldId id="333" r:id="rId20"/>
    <p:sldId id="334" r:id="rId21"/>
    <p:sldId id="337" r:id="rId22"/>
    <p:sldId id="336" r:id="rId23"/>
    <p:sldId id="332" r:id="rId24"/>
    <p:sldId id="345" r:id="rId25"/>
    <p:sldId id="338" r:id="rId26"/>
    <p:sldId id="346" r:id="rId27"/>
    <p:sldId id="295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57" autoAdjust="0"/>
  </p:normalViewPr>
  <p:slideViewPr>
    <p:cSldViewPr>
      <p:cViewPr varScale="1">
        <p:scale>
          <a:sx n="55" d="100"/>
          <a:sy n="55" d="100"/>
        </p:scale>
        <p:origin x="-8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6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CA03007-10B5-461B-99CD-54627B41FCE1}" type="datetimeFigureOut">
              <a:rPr lang="ru-RU"/>
              <a:pPr>
                <a:defRPr/>
              </a:pPr>
              <a:t>05.03.2020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CE2617C-437A-4B55-803C-495134D9F7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E40BFD-B7B2-41B9-81D5-7D336E442C36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AF0D2F-ED79-49F7-BCED-10933EF6F981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E7168-FE25-431D-A4FF-E1E5C3EF6C0C}" type="datetimeFigureOut">
              <a:rPr lang="ru-RU"/>
              <a:pPr>
                <a:defRPr/>
              </a:pPr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74512-4798-4514-A16C-EEC07C30B6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5E6C8-F478-40E6-A69C-FEB923C3B324}" type="datetimeFigureOut">
              <a:rPr lang="ru-RU"/>
              <a:pPr>
                <a:defRPr/>
              </a:pPr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29659-6788-4ADF-9717-42608E38E0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0DBB2-2B3F-4954-912D-D26D020948AC}" type="datetimeFigureOut">
              <a:rPr lang="ru-RU"/>
              <a:pPr>
                <a:defRPr/>
              </a:pPr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566E8-B3FD-4B66-A398-7751078B36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84FD1-DAA6-4C91-9523-0E6AE481FC67}" type="datetimeFigureOut">
              <a:rPr lang="ru-RU"/>
              <a:pPr>
                <a:defRPr/>
              </a:pPr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88277-B18B-419C-8499-C9604D3E50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C9226-ECCA-44F5-92B1-AE621A3225C5}" type="datetimeFigureOut">
              <a:rPr lang="ru-RU"/>
              <a:pPr>
                <a:defRPr/>
              </a:pPr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B98F3-F92E-4B79-B62D-F39E670C73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98C95-6DD9-4B6B-AF93-670A0743DF3A}" type="datetimeFigureOut">
              <a:rPr lang="ru-RU"/>
              <a:pPr>
                <a:defRPr/>
              </a:pPr>
              <a:t>05.03.2020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5F2C2-FEAA-48BE-80BD-C776BE5FE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5F186-214B-4040-947A-CED0BDB6D6DC}" type="datetimeFigureOut">
              <a:rPr lang="ru-RU"/>
              <a:pPr>
                <a:defRPr/>
              </a:pPr>
              <a:t>05.03.2020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F5FDB-C9E6-417C-9705-B52A9D46F4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DF0D6-3064-47AD-9CC8-1190FBBE3F68}" type="datetimeFigureOut">
              <a:rPr lang="ru-RU"/>
              <a:pPr>
                <a:defRPr/>
              </a:pPr>
              <a:t>05.03.2020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9E600-E64F-4BD6-BFBC-1331153D21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58703-CF0F-42B9-A0AA-75C8FC54A3AE}" type="datetimeFigureOut">
              <a:rPr lang="ru-RU"/>
              <a:pPr>
                <a:defRPr/>
              </a:pPr>
              <a:t>05.03.2020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9B937-017B-419A-908D-A6ACB3DACA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FC70F-E952-4920-93A7-ABB2FFEC2469}" type="datetimeFigureOut">
              <a:rPr lang="ru-RU"/>
              <a:pPr>
                <a:defRPr/>
              </a:pPr>
              <a:t>05.03.2020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AB554-2D0C-4CFE-8E9C-A64D0CCA0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4645F-EB4C-4AB9-899F-D83223556E64}" type="datetimeFigureOut">
              <a:rPr lang="ru-RU"/>
              <a:pPr>
                <a:defRPr/>
              </a:pPr>
              <a:t>05.03.2020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EC3DA-8510-4D90-83D9-9B1177BE9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11872D-0E59-422A-A4D9-702D57378456}" type="datetimeFigureOut">
              <a:rPr lang="ru-RU"/>
              <a:pPr>
                <a:defRPr/>
              </a:pPr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D26835-D8A0-4301-8E05-5B822C281C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gif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4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9.gif"/><Relationship Id="rId7" Type="http://schemas.openxmlformats.org/officeDocument/2006/relationships/image" Target="../media/image5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5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Татьяна\Pictures\Мои рисунки\Фотошоп\+ школьные\! Рамки\3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25" y="1357313"/>
            <a:ext cx="6786563" cy="7143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72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7200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72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7200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72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7200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72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7200" b="1" dirty="0" err="1" smtClean="0">
                <a:solidFill>
                  <a:srgbClr val="7030A0"/>
                </a:solidFill>
                <a:latin typeface="Monotype Corsiva" pitchFamily="66" charset="0"/>
              </a:rPr>
              <a:t>Самопрезентация</a:t>
            </a:r>
            <a:r>
              <a:rPr lang="ru-RU" sz="72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br>
              <a:rPr lang="ru-RU" sz="72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6600" dirty="0" smtClean="0">
                <a:solidFill>
                  <a:srgbClr val="7030A0"/>
                </a:solidFill>
                <a:latin typeface="Monotype Corsiva" pitchFamily="66" charset="0"/>
              </a:rPr>
              <a:t>воспитателя МКДОУ</a:t>
            </a:r>
            <a:br>
              <a:rPr lang="ru-RU" sz="66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6600" dirty="0" smtClean="0">
                <a:solidFill>
                  <a:srgbClr val="7030A0"/>
                </a:solidFill>
                <a:latin typeface="Monotype Corsiva" pitchFamily="66" charset="0"/>
              </a:rPr>
              <a:t>«</a:t>
            </a:r>
            <a:r>
              <a:rPr lang="ru-RU" sz="6600" dirty="0" err="1" smtClean="0">
                <a:solidFill>
                  <a:srgbClr val="7030A0"/>
                </a:solidFill>
                <a:latin typeface="Monotype Corsiva" pitchFamily="66" charset="0"/>
              </a:rPr>
              <a:t>Крайновский</a:t>
            </a:r>
            <a:r>
              <a:rPr lang="ru-RU" sz="6600" dirty="0" smtClean="0">
                <a:solidFill>
                  <a:srgbClr val="7030A0"/>
                </a:solidFill>
                <a:latin typeface="Monotype Corsiva" pitchFamily="66" charset="0"/>
              </a:rPr>
              <a:t> детский сад»</a:t>
            </a:r>
            <a:r>
              <a:rPr lang="ru-RU" sz="6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bionic" pitchFamily="34" charset="-52"/>
              </a:rPr>
              <a:t>          </a:t>
            </a:r>
            <a:endParaRPr lang="ru-RU" sz="6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7072313" cy="15001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Я- Воспитатель!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Я- Созидатель!</a:t>
            </a:r>
            <a:endParaRPr lang="ru-RU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Татьяна\Pictures\Мои рисунки\Фотошоп\+ школьные\объекты\254-3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463" y="428625"/>
            <a:ext cx="22161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Прямоугольник 4"/>
          <p:cNvSpPr>
            <a:spLocks noChangeArrowheads="1"/>
          </p:cNvSpPr>
          <p:nvPr/>
        </p:nvSpPr>
        <p:spPr bwMode="auto">
          <a:xfrm>
            <a:off x="142875" y="1928813"/>
            <a:ext cx="6715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Мне доверено Человечеством «сеять разумное, доброе, вечное в маленькие души самых прекрасных сокровищ на Земле.»</a:t>
            </a:r>
            <a:endParaRPr lang="ru-RU" sz="2400" b="1">
              <a:solidFill>
                <a:srgbClr val="7030A0"/>
              </a:solidFill>
            </a:endParaRPr>
          </a:p>
        </p:txBody>
      </p:sp>
      <p:pic>
        <p:nvPicPr>
          <p:cNvPr id="25604" name="Picture 2" descr="IMG_20190617_1042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3143250"/>
            <a:ext cx="5715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500063"/>
            <a:ext cx="7072313" cy="5000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Я- любящий человек!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Татьяна\Pictures\Мои рисунки\Фотошоп\+ школьные\объекты\254-3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463" y="428625"/>
            <a:ext cx="22161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Прямоугольник 4"/>
          <p:cNvSpPr>
            <a:spLocks noChangeArrowheads="1"/>
          </p:cNvSpPr>
          <p:nvPr/>
        </p:nvSpPr>
        <p:spPr bwMode="auto">
          <a:xfrm>
            <a:off x="142875" y="928688"/>
            <a:ext cx="6715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 Любить- значит жить жизнью того, кого любишь.»</a:t>
            </a:r>
          </a:p>
          <a:p>
            <a:r>
              <a:rPr lang="ru-RU" sz="2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Л.Н.Толстой</a:t>
            </a:r>
            <a:endParaRPr lang="ru-RU" sz="2400" b="1">
              <a:solidFill>
                <a:srgbClr val="7030A0"/>
              </a:solidFill>
            </a:endParaRPr>
          </a:p>
        </p:txBody>
      </p:sp>
      <p:pic>
        <p:nvPicPr>
          <p:cNvPr id="26628" name="Picture 3" descr="IMG_20200302_1108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9275" y="3948113"/>
            <a:ext cx="4784725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2" descr="IMG_20200302_1100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3125"/>
            <a:ext cx="47148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500063"/>
            <a:ext cx="7072313" cy="5000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Мой принцип работы: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Татьяна\Pictures\Мои рисунки\Фотошоп\+ школьные\объекты\254-3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463" y="428625"/>
            <a:ext cx="22161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42875" y="928688"/>
            <a:ext cx="714375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 быть назойливой: у каждого свой мир интересов и увлечений;</a:t>
            </a:r>
          </a:p>
          <a:p>
            <a:pPr>
              <a:buFont typeface="Arial" charset="0"/>
              <a:buChar char="•"/>
            </a:pPr>
            <a:r>
              <a:rPr lang="ru-RU" sz="2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Детям больше самостоятельности и права выбора;</a:t>
            </a:r>
          </a:p>
          <a:p>
            <a:pPr>
              <a:buFont typeface="Arial" charset="0"/>
              <a:buChar char="•"/>
            </a:pPr>
            <a:r>
              <a:rPr lang="ru-RU" sz="2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 развлекательность, а занимательность и увлечение, как основа эмоционального тона занятия;</a:t>
            </a:r>
          </a:p>
          <a:p>
            <a:pPr>
              <a:buFont typeface="Arial" charset="0"/>
              <a:buChar char="•"/>
            </a:pPr>
            <a:r>
              <a:rPr lang="ru-RU" sz="2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Уметь вставать на позицию ребенка, видеть в нем личность, индивидуальность;</a:t>
            </a:r>
          </a:p>
          <a:p>
            <a:pPr>
              <a:buFont typeface="Arial" charset="0"/>
              <a:buChar char="•"/>
            </a:pPr>
            <a:r>
              <a:rPr lang="ru-RU" sz="2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Помогать ребенку быть социально значимым и успешным;</a:t>
            </a:r>
          </a:p>
          <a:p>
            <a:pPr>
              <a:buFont typeface="Arial" charset="0"/>
              <a:buChar char="•"/>
            </a:pPr>
            <a:r>
              <a:rPr lang="ru-RU" sz="2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Предоставлять требования к воспитанникам, проверять- соответствуешь ли им;</a:t>
            </a:r>
          </a:p>
          <a:p>
            <a:pPr>
              <a:buFont typeface="Arial" charset="0"/>
              <a:buChar char="•"/>
            </a:pPr>
            <a:r>
              <a:rPr lang="ru-RU" sz="2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новое- это интересно.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Admin\Desktop\Новая папка\img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1143000"/>
          </a:xfrm>
        </p:spPr>
        <p:txBody>
          <a:bodyPr/>
          <a:lstStyle/>
          <a:p>
            <a:pPr eaLnBrk="1" hangingPunct="1"/>
            <a:r>
              <a:rPr lang="ru-RU" sz="3200" b="1" smtClean="0">
                <a:latin typeface="Arial Black" pitchFamily="34" charset="0"/>
              </a:rPr>
              <a:t>Здоровьесберегающие технологиии</a:t>
            </a:r>
          </a:p>
        </p:txBody>
      </p:sp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428625" y="1195388"/>
            <a:ext cx="82867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>
                <a:solidFill>
                  <a:srgbClr val="00B05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На занятиях провожу не только физминутки, но и спортивные минутки, где выполняем комплексные упражнения, для нормализации осанки, дыхательные упражнения- звукоподражание , массаж пальцев рук,  что направлено на развитие моторики, памяти, внимания, а также для глаз.</a:t>
            </a:r>
          </a:p>
        </p:txBody>
      </p:sp>
      <p:pic>
        <p:nvPicPr>
          <p:cNvPr id="28676" name="Picture 2" descr="IMG_20200302_1029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3143250"/>
            <a:ext cx="32289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3" descr="IMG_20200302_1035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13" y="2786063"/>
            <a:ext cx="247650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4" descr="раис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4500563"/>
            <a:ext cx="1462088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5" descr="анг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8063" y="4429125"/>
            <a:ext cx="14319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2" descr="599835003.jpg"/>
          <p:cNvPicPr>
            <a:picLocks noChangeAspect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Рисунок 3" descr="1378c33d7ed08e41f14125f6f6a265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4000500"/>
            <a:ext cx="15716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5" descr="1378c33d7ed08e41f14125f6f6a265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3786188"/>
            <a:ext cx="85725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Прямоугольник 6"/>
          <p:cNvSpPr>
            <a:spLocks noChangeArrowheads="1"/>
          </p:cNvSpPr>
          <p:nvPr/>
        </p:nvSpPr>
        <p:spPr bwMode="auto">
          <a:xfrm>
            <a:off x="428625" y="357188"/>
            <a:ext cx="5715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Здоровьесберегающие технологии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1" name="Picture 5" descr="IMG_20200302_10294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57313"/>
            <a:ext cx="29289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IMG_20200302_1033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1785938"/>
            <a:ext cx="28908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IMG_20200302_1034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38" y="3071813"/>
            <a:ext cx="2786062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IMG_20200302_10355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5" y="4738688"/>
            <a:ext cx="3119438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 descr="IMG_20200302_11012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357688"/>
            <a:ext cx="3214688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2" descr="599835003.jpg"/>
          <p:cNvPicPr>
            <a:picLocks noChangeAspect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Рисунок 3" descr="1378c33d7ed08e41f14125f6f6a265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4000500"/>
            <a:ext cx="15716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4" descr="1378c33d7ed08e41f14125f6f6a265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50" y="3857625"/>
            <a:ext cx="1285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5" descr="1378c33d7ed08e41f14125f6f6a265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3500438"/>
            <a:ext cx="85725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Прямоугольник 6"/>
          <p:cNvSpPr>
            <a:spLocks noChangeArrowheads="1"/>
          </p:cNvSpPr>
          <p:nvPr/>
        </p:nvSpPr>
        <p:spPr bwMode="auto">
          <a:xfrm>
            <a:off x="428625" y="357188"/>
            <a:ext cx="5715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Используем оздоровительную силу природы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6" name="Picture 2" descr="IMG_20200302_1103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88" y="1357313"/>
            <a:ext cx="366077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3" descr="IMG_20200302_1103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5094288"/>
            <a:ext cx="312420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4" descr="IMG_20200302_1059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00" y="4071938"/>
            <a:ext cx="39306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357188" y="428625"/>
            <a:ext cx="8424862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228600" algn="l"/>
              </a:tabLst>
              <a:defRPr/>
            </a:pPr>
            <a:endParaRPr lang="en-US" sz="1000" dirty="0"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Главная задача каждого воспитателя  </a:t>
            </a:r>
            <a:r>
              <a:rPr lang="ru-RU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–</a:t>
            </a:r>
          </a:p>
          <a:p>
            <a:pPr algn="just">
              <a:defRPr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сформировать у детей способность к самостоятельной работе, самопознанию, самосовершенствованию; способность к перенесению полученных знаний в жизненные ситуации, т.е. развить у них личностно-значимые компетенции и интерес к учению, активизировать самостоятельную познавательную деятельность и  научить:</a:t>
            </a:r>
          </a:p>
          <a:p>
            <a:pPr algn="just">
              <a:buFont typeface="Wingdings" pitchFamily="2" charset="2"/>
              <a:buChar char="q"/>
              <a:defRPr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учиться; </a:t>
            </a:r>
          </a:p>
          <a:p>
            <a:pPr algn="just">
              <a:buFont typeface="Wingdings" pitchFamily="2" charset="2"/>
              <a:buChar char="q"/>
              <a:defRPr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знать; </a:t>
            </a:r>
          </a:p>
          <a:p>
            <a:pPr algn="just">
              <a:buFont typeface="Wingdings" pitchFamily="2" charset="2"/>
              <a:buChar char="q"/>
              <a:defRPr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познавать;</a:t>
            </a:r>
          </a:p>
          <a:p>
            <a:pPr algn="just">
              <a:buFont typeface="Wingdings" pitchFamily="2" charset="2"/>
              <a:buChar char="q"/>
              <a:defRPr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делать;  </a:t>
            </a:r>
          </a:p>
          <a:p>
            <a:pPr marL="514350" indent="-514350" algn="just">
              <a:buFont typeface="Wingdings" pitchFamily="2" charset="2"/>
              <a:buChar char="q"/>
              <a:defRPr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жить;</a:t>
            </a:r>
          </a:p>
          <a:p>
            <a:pPr algn="just">
              <a:buFont typeface="Wingdings" pitchFamily="2" charset="2"/>
              <a:buChar char="q"/>
              <a:defRPr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быть Человеком.</a:t>
            </a:r>
          </a:p>
          <a:p>
            <a:pPr>
              <a:tabLst>
                <a:tab pos="228600" algn="l"/>
              </a:tabLst>
              <a:defRPr/>
            </a:pPr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31746" name="Picture 2" descr="C:\Users\Татьяна\Pictures\Мои рисунки\Фотошоп\+ школьные\! книги, блокноты\книга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88" y="3714750"/>
            <a:ext cx="3857625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2" descr="599835003.jpg"/>
          <p:cNvPicPr>
            <a:picLocks noChangeAspect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Рисунок 4" descr="1378c33d7ed08e41f14125f6f6a265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911475"/>
            <a:ext cx="9286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5" descr="1378c33d7ed08e41f14125f6f6a265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3500438"/>
            <a:ext cx="85725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Прямоугольник 6"/>
          <p:cNvSpPr>
            <a:spLocks noChangeArrowheads="1"/>
          </p:cNvSpPr>
          <p:nvPr/>
        </p:nvSpPr>
        <p:spPr bwMode="auto">
          <a:xfrm>
            <a:off x="428625" y="357188"/>
            <a:ext cx="5715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своей работе я использую различные методы работы: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3" name="Picture 3" descr="IMG_20191129_1118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1857375"/>
            <a:ext cx="39052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 descr="IMG_20191129_1125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4214813"/>
            <a:ext cx="43148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2" descr="IMG_20200302_10085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4143375"/>
            <a:ext cx="40386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ctrTitle" sz="quarter"/>
          </p:nvPr>
        </p:nvSpPr>
        <p:spPr>
          <a:xfrm>
            <a:off x="685800" y="571500"/>
            <a:ext cx="7772400" cy="857250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ПРАКТИКА РЕАЛИЗАЦИИ.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500063" y="1428750"/>
            <a:ext cx="8001000" cy="4929188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своей работе я использую различные современные педагогические технологии. При этом перед собой ставлю следующие задачи:</a:t>
            </a:r>
          </a:p>
          <a:p>
            <a:pPr algn="just" eaLnBrk="1" hangingPunct="1">
              <a:buClr>
                <a:schemeClr val="accent3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создать атмосферу заинтересованности каждого ребенка в своей работе;</a:t>
            </a:r>
          </a:p>
          <a:p>
            <a:pPr algn="just" eaLnBrk="1" hangingPunct="1"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стимулировать детей к использованию различных способов выполнения задания без боязни допустить ошибку в работе; </a:t>
            </a:r>
          </a:p>
          <a:p>
            <a:pPr algn="just" eaLnBrk="1" hangingPunct="1">
              <a:buClr>
                <a:schemeClr val="accent3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использовать дидактический материал, дающий возможность выбора оптимального  решения, поощрять стремления ребят находить свой способ работы, инициативу, самостоятельность, избирательность;</a:t>
            </a:r>
          </a:p>
          <a:p>
            <a:pPr algn="just" eaLnBrk="1" hangingPunct="1">
              <a:buClr>
                <a:schemeClr val="accent3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оценивать деятельность детей не только по конечному результату, но и процессу его достижения.</a:t>
            </a:r>
          </a:p>
          <a:p>
            <a:pPr algn="just" eaLnBrk="1" hangingPunct="1">
              <a:defRPr/>
            </a:pPr>
            <a:endParaRPr lang="ru-RU" sz="1600" dirty="0">
              <a:solidFill>
                <a:schemeClr val="bg1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33795" name="Picture 7" descr="C:\Users\Татьяна\Pictures\Мои рисунки\Фотошоп\+ школьные\объекты\пропис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13" y="5427663"/>
            <a:ext cx="2214562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2" descr="599835003.jpg"/>
          <p:cNvPicPr>
            <a:picLocks noChangeAspect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Рисунок 4" descr="1378c33d7ed08e41f14125f6f6a265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72063"/>
            <a:ext cx="1285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Рисунок 5" descr="1378c33d7ed08e41f14125f6f6a265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3500438"/>
            <a:ext cx="85725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Прямоугольник 6"/>
          <p:cNvSpPr>
            <a:spLocks noChangeArrowheads="1"/>
          </p:cNvSpPr>
          <p:nvPr/>
        </p:nvSpPr>
        <p:spPr bwMode="auto">
          <a:xfrm>
            <a:off x="428625" y="357188"/>
            <a:ext cx="5715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Провожу интегрированные, комплексные, открытые занятия: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1" name="Picture 2" descr="IMG_20200302_1050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1214438"/>
            <a:ext cx="42100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3" descr="IMG_20191122_0945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1688"/>
            <a:ext cx="38957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4" descr="IMG_20190410_1017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0" y="4084638"/>
            <a:ext cx="3905250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5" descr="IMG_20200302_09275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57813" y="4071938"/>
            <a:ext cx="39719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Татьяна\Pictures\Мои рисунки\Фотошоп\+ школьные\! Рамки\3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63" y="1285875"/>
            <a:ext cx="4357687" cy="46878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6387" name="Picture 2" descr="фо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1357313"/>
            <a:ext cx="35718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000125" y="785813"/>
            <a:ext cx="37861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/>
            </a:r>
            <a:br>
              <a:rPr lang="ru-RU" sz="4400" dirty="0">
                <a:latin typeface="+mj-lt"/>
                <a:ea typeface="+mj-ea"/>
                <a:cs typeface="+mj-cs"/>
              </a:rPr>
            </a:br>
            <a:r>
              <a:rPr lang="ru-RU" sz="4400" dirty="0">
                <a:latin typeface="+mj-lt"/>
                <a:ea typeface="+mj-ea"/>
                <a:cs typeface="+mj-cs"/>
              </a:rPr>
              <a:t/>
            </a:r>
            <a:br>
              <a:rPr lang="ru-RU" sz="4400" dirty="0">
                <a:latin typeface="+mj-lt"/>
                <a:ea typeface="+mj-ea"/>
                <a:cs typeface="+mj-cs"/>
              </a:rPr>
            </a:br>
            <a:r>
              <a:rPr lang="ru-RU" sz="4400" dirty="0">
                <a:latin typeface="+mj-lt"/>
                <a:ea typeface="+mj-ea"/>
                <a:cs typeface="+mj-cs"/>
              </a:rPr>
              <a:t/>
            </a:r>
            <a:br>
              <a:rPr lang="ru-RU" sz="4400" dirty="0">
                <a:latin typeface="+mj-lt"/>
                <a:ea typeface="+mj-ea"/>
                <a:cs typeface="+mj-cs"/>
              </a:rPr>
            </a:br>
            <a:r>
              <a:rPr lang="ru-RU" sz="4400" dirty="0">
                <a:latin typeface="+mj-lt"/>
                <a:ea typeface="+mj-ea"/>
                <a:cs typeface="+mj-cs"/>
              </a:rPr>
              <a:t/>
            </a:r>
            <a:br>
              <a:rPr lang="ru-RU" sz="4400" dirty="0">
                <a:latin typeface="+mj-lt"/>
                <a:ea typeface="+mj-ea"/>
                <a:cs typeface="+mj-cs"/>
              </a:rPr>
            </a:br>
            <a:r>
              <a:rPr lang="ru-RU" sz="4400" dirty="0">
                <a:latin typeface="+mj-lt"/>
                <a:ea typeface="+mj-ea"/>
                <a:cs typeface="+mj-cs"/>
              </a:rPr>
              <a:t/>
            </a:r>
            <a:br>
              <a:rPr lang="ru-RU" sz="4400" dirty="0">
                <a:latin typeface="+mj-lt"/>
                <a:ea typeface="+mj-ea"/>
                <a:cs typeface="+mj-cs"/>
              </a:rPr>
            </a:br>
            <a:endParaRPr lang="ru-RU" sz="4400" dirty="0"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18000" dirty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М ельник   Елена   Владимировна</a:t>
            </a:r>
            <a:br>
              <a:rPr lang="ru-RU" sz="18000" dirty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</a:br>
            <a:r>
              <a:rPr lang="ru-RU" sz="18000" dirty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  <a:t>воспитатель</a:t>
            </a:r>
            <a:br>
              <a:rPr lang="ru-RU" sz="18000" dirty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</a:br>
            <a:r>
              <a:rPr lang="ru-RU" sz="18000" dirty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  <a:t>МКДОУ</a:t>
            </a:r>
            <a:br>
              <a:rPr lang="ru-RU" sz="18000" dirty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</a:br>
            <a:r>
              <a:rPr lang="ru-RU" sz="18000" dirty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  <a:t>«</a:t>
            </a:r>
            <a:r>
              <a:rPr lang="ru-RU" sz="18000" dirty="0" err="1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  <a:t>Крайновский</a:t>
            </a:r>
            <a:r>
              <a:rPr lang="ru-RU" sz="18000" dirty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br>
              <a:rPr lang="ru-RU" sz="18000" dirty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</a:br>
            <a:r>
              <a:rPr lang="ru-RU" sz="18000" dirty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  <a:t>детский сад»</a:t>
            </a:r>
            <a:br>
              <a:rPr lang="ru-RU" sz="18000" dirty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</a:br>
            <a:r>
              <a:rPr lang="ru-RU" sz="18000" dirty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  <a:t>15.05.1980 г.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2" descr="599835003.jpg"/>
          <p:cNvPicPr>
            <a:picLocks noChangeAspect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Рисунок 4" descr="1378c33d7ed08e41f14125f6f6a265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642938"/>
            <a:ext cx="1285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5" descr="1378c33d7ed08e41f14125f6f6a265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3214688"/>
            <a:ext cx="85725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Прямоугольник 6"/>
          <p:cNvSpPr>
            <a:spLocks noChangeArrowheads="1"/>
          </p:cNvSpPr>
          <p:nvPr/>
        </p:nvSpPr>
        <p:spPr bwMode="auto">
          <a:xfrm>
            <a:off x="428625" y="357188"/>
            <a:ext cx="571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играем в театрализованные, сюжетно-ролевые и </a:t>
            </a:r>
          </a:p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конструктивные игры :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5" name="Picture 2" descr="IMG_20190410_1017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2500313"/>
            <a:ext cx="2597150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3" descr="IMG_20190620_111027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3590925"/>
            <a:ext cx="25717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4" descr="IMG_20200302_11085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25" y="4786313"/>
            <a:ext cx="310515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5" descr="пол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8" y="3000375"/>
            <a:ext cx="2033587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6" descr="мал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88" y="4714875"/>
            <a:ext cx="2589212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Татьяна\Pictures\Мои рисунки\Фотошоп\+ школьные\объекты\254-3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463" y="428625"/>
            <a:ext cx="22161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Прямоугольник 4"/>
          <p:cNvSpPr>
            <a:spLocks noChangeArrowheads="1"/>
          </p:cNvSpPr>
          <p:nvPr/>
        </p:nvSpPr>
        <p:spPr bwMode="auto">
          <a:xfrm>
            <a:off x="142875" y="214313"/>
            <a:ext cx="8001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Особое место уделяю патриотическому воспитанию детей</a:t>
            </a:r>
          </a:p>
          <a:p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endParaRPr lang="ru-RU" sz="2400" b="1">
              <a:solidFill>
                <a:srgbClr val="FF0000"/>
              </a:solidFill>
            </a:endParaRPr>
          </a:p>
        </p:txBody>
      </p:sp>
      <p:pic>
        <p:nvPicPr>
          <p:cNvPr id="36867" name="Picture 2" descr="IMG-20200221-WA00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357313"/>
            <a:ext cx="391477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 descr="ненн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2286000"/>
            <a:ext cx="22669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767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4071938"/>
            <a:ext cx="37338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2" descr="599835003.jpg"/>
          <p:cNvPicPr>
            <a:picLocks noChangeAspect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Рисунок 4" descr="1378c33d7ed08e41f14125f6f6a265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49975"/>
            <a:ext cx="1285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Рисунок 5" descr="1378c33d7ed08e41f14125f6f6a265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2428875"/>
            <a:ext cx="8572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428625" y="357188"/>
            <a:ext cx="5715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Познаём окружающий мир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3" name="Picture 2" descr="IMG_20180924_1111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1000125"/>
            <a:ext cx="283845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3" descr="IMG_20190617_1041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328771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4" descr="IMG_20190617_1042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5" y="4210050"/>
            <a:ext cx="392906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5" descr="IMG_20190617_1056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2500313"/>
            <a:ext cx="27146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Татьяна\Pictures\Мои рисунки\Фотошоп\+ школьные\объекты\254-3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463" y="428625"/>
            <a:ext cx="22161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Прямоугольник 4"/>
          <p:cNvSpPr>
            <a:spLocks noChangeArrowheads="1"/>
          </p:cNvSpPr>
          <p:nvPr/>
        </p:nvSpPr>
        <p:spPr bwMode="auto">
          <a:xfrm>
            <a:off x="142875" y="214313"/>
            <a:ext cx="8001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Проводим совместные праздники и конкурсы с участием детей и родителей</a:t>
            </a:r>
          </a:p>
          <a:p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endParaRPr lang="ru-RU" sz="2400" b="1">
              <a:solidFill>
                <a:srgbClr val="FF0000"/>
              </a:solidFill>
            </a:endParaRPr>
          </a:p>
        </p:txBody>
      </p:sp>
      <p:pic>
        <p:nvPicPr>
          <p:cNvPr id="38915" name="Picture 2" descr="IMG_20191129_1125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75"/>
            <a:ext cx="38068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IMG_20191129_1157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1575" y="4514850"/>
            <a:ext cx="41624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4" descr="IMG-20200221-WA00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43313"/>
            <a:ext cx="4124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5" descr="IMG-20191202-WA00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8" y="1714500"/>
            <a:ext cx="3609975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Admin\Desktop\Новая папка\img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solidFill>
                  <a:srgbClr val="FF0000"/>
                </a:solidFill>
                <a:latin typeface="Arial Black" pitchFamily="34" charset="0"/>
              </a:rPr>
              <a:t>Правила дорожные знать каждому положено!</a:t>
            </a:r>
          </a:p>
        </p:txBody>
      </p:sp>
      <p:pic>
        <p:nvPicPr>
          <p:cNvPr id="39939" name="Рисунок 3" descr="C:\Users\Admin\Desktop\фото для презентации\20170124_1113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4286250"/>
            <a:ext cx="3106737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4" descr="C:\Users\Admin\Desktop\фото для презентации\20170124_1139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1357313"/>
            <a:ext cx="3255963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Рисунок 5" descr="C:\Users\Admin\Desktop\фото для презентации\20180208_11005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63" y="4786313"/>
            <a:ext cx="30924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Рисунок 7" descr="C:\Users\Admin\Desktop\фото для презентации\20170217_1127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25" y="1214438"/>
            <a:ext cx="2657475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Рисунок 8" descr="C:\Users\Admin\Desktop\фото для презентации\IMG-20180921-WA003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50" y="3214688"/>
            <a:ext cx="2528888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Users\Татьяна\Pictures\Мои рисунки\Фотошоп\+ школьные\объекты\254-3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463" y="428625"/>
            <a:ext cx="22161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Прямоугольник 4"/>
          <p:cNvSpPr>
            <a:spLocks noChangeArrowheads="1"/>
          </p:cNvSpPr>
          <p:nvPr/>
        </p:nvSpPr>
        <p:spPr bwMode="auto">
          <a:xfrm>
            <a:off x="142875" y="214313"/>
            <a:ext cx="8001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праздники</a:t>
            </a:r>
          </a:p>
          <a:p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endParaRPr lang="ru-RU" sz="2400" b="1">
              <a:solidFill>
                <a:srgbClr val="FF0000"/>
              </a:solidFill>
            </a:endParaRPr>
          </a:p>
        </p:txBody>
      </p:sp>
      <p:pic>
        <p:nvPicPr>
          <p:cNvPr id="40963" name="Picture 2" descr="IMG_20191225_1236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5060950"/>
            <a:ext cx="3214687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3" descr="IMG_20191225_1206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5" y="4786313"/>
            <a:ext cx="28765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IMG-20200221-WA00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14375"/>
            <a:ext cx="2786063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5" descr="мь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50" y="785813"/>
            <a:ext cx="2533650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6" descr="осен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0313" y="2571750"/>
            <a:ext cx="14605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7" descr="IMG_20191129_1139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2500313"/>
            <a:ext cx="13049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8" descr="IMG_20191129_1152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50" y="4857750"/>
            <a:ext cx="3200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9" descr="IMG_20191129_12025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14875" y="2714625"/>
            <a:ext cx="2857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latin typeface="Arial Black" pitchFamily="34" charset="0"/>
              </a:rPr>
              <a:t>МОИ  ДОСТИЖЕНИЯ</a:t>
            </a:r>
          </a:p>
        </p:txBody>
      </p:sp>
      <p:pic>
        <p:nvPicPr>
          <p:cNvPr id="41990" name="Picture 6" descr="ггнг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3644900"/>
            <a:ext cx="19605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ггр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1628775"/>
            <a:ext cx="18097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8" descr="щш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268413"/>
            <a:ext cx="19589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 descr="бю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3" y="1268413"/>
            <a:ext cx="2063750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400" y="214313"/>
            <a:ext cx="9144000" cy="35004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500" dirty="0" smtClean="0">
                <a:solidFill>
                  <a:schemeClr val="accent2">
                    <a:lumMod val="50000"/>
                  </a:schemeClr>
                </a:solidFill>
                <a:latin typeface="Boyarsky" pitchFamily="33" charset="0"/>
              </a:rPr>
              <a:t>Спасибо за внимание.</a:t>
            </a:r>
            <a:br>
              <a:rPr lang="ru-RU" sz="5500" dirty="0" smtClean="0">
                <a:solidFill>
                  <a:schemeClr val="accent2">
                    <a:lumMod val="50000"/>
                  </a:schemeClr>
                </a:solidFill>
                <a:latin typeface="Boyarsky" pitchFamily="33" charset="0"/>
              </a:rPr>
            </a:b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представленье себя завершая,</a:t>
            </a:r>
            <a:b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Скажу я Вам, коллеги, не тая,</a:t>
            </a:r>
            <a:b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Мне не нужна профессия другая,</a:t>
            </a:r>
            <a:b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Горжусь я тем, что ВОСПИТАТЕЛЬ я!</a:t>
            </a:r>
            <a:endParaRPr lang="ru-RU" sz="2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C:\Users\Татьяна\Pictures\Мои рисунки\Фотошоп\+ школьные\объекты\8044a01f5c4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3192463"/>
            <a:ext cx="4041775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2" descr="о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5"/>
            <a:ext cx="5786438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142875"/>
            <a:ext cx="7893050" cy="6500813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свете много разных профессий.</a:t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 знаю: моей не найти интересней.</a:t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руках  воспитателя бесценный клад:</a:t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 упрямых, горластых ребят.</a:t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глазами, как звёзды лучистые,</a:t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Которых ращу я добрыми, чистыми.</a:t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Мир открываю им светлый, чудесный-</a:t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Нет работы моей интересней.</a:t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Татьяна\Pictures\Мои рисунки\Фотошоп\+ школьные\объекты\254-3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463" y="428625"/>
            <a:ext cx="22161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  <a:r>
              <a:rPr lang="ru-RU" b="1" smtClean="0">
                <a:solidFill>
                  <a:srgbClr val="FF0000"/>
                </a:solidFill>
              </a:rPr>
              <a:t>Моя семья</a:t>
            </a:r>
          </a:p>
        </p:txBody>
      </p:sp>
      <p:pic>
        <p:nvPicPr>
          <p:cNvPr id="19459" name="Picture 2" descr="семь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1428750"/>
            <a:ext cx="250031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сы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688" y="285750"/>
            <a:ext cx="2328862" cy="351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IMG_20190302_1658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71563"/>
            <a:ext cx="372427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 descr="горы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813" y="4071938"/>
            <a:ext cx="19431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6" descr="IMG_20190317_1939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3929063"/>
            <a:ext cx="19335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214563" y="274638"/>
            <a:ext cx="5000625" cy="11430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latin typeface="Arial Black" pitchFamily="34" charset="0"/>
              </a:rPr>
              <a:t>МОЁ  ХОББИ</a:t>
            </a:r>
          </a:p>
        </p:txBody>
      </p:sp>
      <p:sp>
        <p:nvSpPr>
          <p:cNvPr id="20483" name="Прямоугольник 10"/>
          <p:cNvSpPr>
            <a:spLocks noChangeArrowheads="1"/>
          </p:cNvSpPr>
          <p:nvPr/>
        </p:nvSpPr>
        <p:spPr bwMode="auto">
          <a:xfrm>
            <a:off x="2286000" y="4786313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Monotype Corsiva" pitchFamily="66" charset="0"/>
              </a:rPr>
              <a:t>Хобби является неотъемлемой частью человеческой жизни. Без любимых увлечений человеку тяжело продуктивно выполнять основную его деятельность.</a:t>
            </a:r>
            <a:endParaRPr lang="ru-RU" sz="200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484" name="Picture 3" descr="г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500063"/>
            <a:ext cx="2143125" cy="328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ло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3225" y="642938"/>
            <a:ext cx="23907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5" descr="бис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4000500"/>
            <a:ext cx="17145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6" descr="трт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25" y="1357313"/>
            <a:ext cx="2357438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7" descr="ор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6563" y="3910013"/>
            <a:ext cx="2357437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000125" y="274638"/>
            <a:ext cx="4143375" cy="11430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latin typeface="Arial Black" pitchFamily="34" charset="0"/>
              </a:rPr>
              <a:t>Моя учеба</a:t>
            </a:r>
          </a:p>
        </p:txBody>
      </p:sp>
      <p:sp>
        <p:nvSpPr>
          <p:cNvPr id="21507" name="Прямоугольник 10"/>
          <p:cNvSpPr>
            <a:spLocks noChangeArrowheads="1"/>
          </p:cNvSpPr>
          <p:nvPr/>
        </p:nvSpPr>
        <p:spPr bwMode="auto">
          <a:xfrm>
            <a:off x="0" y="4652963"/>
            <a:ext cx="392271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C00000"/>
                </a:solidFill>
                <a:latin typeface="Monotype Corsiva" pitchFamily="66" charset="0"/>
              </a:rPr>
              <a:t>Чтобы быть в ногу со временем, я учусь… Учусь всегда.</a:t>
            </a:r>
            <a:endParaRPr lang="ru-RU" sz="320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1508" name="Picture 2" descr="д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38"/>
            <a:ext cx="4572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 descr="трт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142875"/>
            <a:ext cx="37147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4" descr="дж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6775" y="2643188"/>
            <a:ext cx="44672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5" descr="ол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63" y="4305300"/>
            <a:ext cx="36766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54675"/>
          </a:xfrm>
        </p:spPr>
        <p:txBody>
          <a:bodyPr/>
          <a:lstStyle/>
          <a:p>
            <a:pPr eaLnBrk="1" hangingPunct="1"/>
            <a:r>
              <a:rPr lang="ru-RU" sz="4000" smtClean="0"/>
              <a:t>  </a:t>
            </a:r>
            <a:r>
              <a:rPr lang="ru-RU" sz="4000" smtClean="0">
                <a:solidFill>
                  <a:srgbClr val="FF0000"/>
                </a:solidFill>
                <a:latin typeface="Arial Black" pitchFamily="34" charset="0"/>
              </a:rPr>
              <a:t>Мое педагогическое кредо  </a:t>
            </a:r>
            <a:r>
              <a:rPr lang="ru-RU" sz="4000" smtClean="0">
                <a:solidFill>
                  <a:srgbClr val="C00000"/>
                </a:solidFill>
              </a:rPr>
              <a:t/>
            </a:r>
            <a:br>
              <a:rPr lang="ru-RU" sz="4000" smtClean="0">
                <a:solidFill>
                  <a:srgbClr val="C00000"/>
                </a:solidFill>
              </a:rPr>
            </a:br>
            <a:r>
              <a:rPr lang="ru-RU" sz="4000" smtClean="0">
                <a:solidFill>
                  <a:srgbClr val="C00000"/>
                </a:solidFill>
              </a:rPr>
              <a:t/>
            </a:r>
            <a:br>
              <a:rPr lang="ru-RU" sz="4000" smtClean="0">
                <a:solidFill>
                  <a:srgbClr val="C00000"/>
                </a:solidFill>
              </a:rPr>
            </a:br>
            <a:r>
              <a:rPr lang="ru-RU" smtClean="0">
                <a:solidFill>
                  <a:srgbClr val="002060"/>
                </a:solidFill>
                <a:latin typeface="Monotype Corsiva" pitchFamily="66" charset="0"/>
              </a:rPr>
              <a:t>«Воспитатель не просто профессия,</a:t>
            </a:r>
            <a:br>
              <a:rPr lang="ru-RU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mtClean="0">
                <a:solidFill>
                  <a:srgbClr val="002060"/>
                </a:solidFill>
                <a:latin typeface="Monotype Corsiva" pitchFamily="66" charset="0"/>
              </a:rPr>
              <a:t> а часть жизни каждого человека. </a:t>
            </a:r>
            <a:br>
              <a:rPr lang="ru-RU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mtClean="0">
                <a:solidFill>
                  <a:srgbClr val="002060"/>
                </a:solidFill>
                <a:latin typeface="Monotype Corsiva" pitchFamily="66" charset="0"/>
              </a:rPr>
              <a:t>И эта часть должна быть самой лучшей».</a:t>
            </a:r>
            <a:r>
              <a:rPr lang="ru-RU" smtClean="0">
                <a:latin typeface="Monotype Corsiva" pitchFamily="66" charset="0"/>
              </a:rPr>
              <a:t/>
            </a:r>
            <a:br>
              <a:rPr lang="ru-RU" smtClean="0">
                <a:latin typeface="Monotype Corsiva" pitchFamily="66" charset="0"/>
              </a:rPr>
            </a:br>
            <a:endParaRPr lang="ru-RU" smtClean="0"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97487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Тема самообразования </a:t>
            </a:r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«Использование нетрадиционных технологий в художественной деятельности детей»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Актуальность работы заключается в следующем: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изобразительная продуктивная деятельность с использованием нетрадиционных техник рисования является наиболее благоприятной для творческого развития способностей детей.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вышение качества образования учащихс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Повышение качества образования учащихся</Template>
  <TotalTime>354</TotalTime>
  <Words>458</Words>
  <Application>Microsoft Office PowerPoint</Application>
  <PresentationFormat>Экран (4:3)</PresentationFormat>
  <Paragraphs>80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Calibri</vt:lpstr>
      <vt:lpstr>Arial</vt:lpstr>
      <vt:lpstr>Monotype Corsiva</vt:lpstr>
      <vt:lpstr>a_Albionic</vt:lpstr>
      <vt:lpstr>Arial Black</vt:lpstr>
      <vt:lpstr>Times New Roman</vt:lpstr>
      <vt:lpstr>Arial Unicode MS</vt:lpstr>
      <vt:lpstr>Wingdings</vt:lpstr>
      <vt:lpstr>Boyarsky</vt:lpstr>
      <vt:lpstr>Повышение качества образования учащихся</vt:lpstr>
      <vt:lpstr>    Самопрезентация  воспитателя МКДОУ «Крайновский детский сад»          </vt:lpstr>
      <vt:lpstr>Слайд 2</vt:lpstr>
      <vt:lpstr>   На свете много разных профессий. Но знаю: моей не найти интересней. В руках  воспитателя бесценный клад: 25 упрямых, горластых ребят. С глазами, как звёзды лучистые, Которых ращу я добрыми, чистыми. Мир открываю им светлый, чудесный- Нет работы моей интересней.      </vt:lpstr>
      <vt:lpstr> Моя семья</vt:lpstr>
      <vt:lpstr>МОЁ  ХОББИ</vt:lpstr>
      <vt:lpstr>Моя учеба</vt:lpstr>
      <vt:lpstr>  Мое педагогическое кредо    «Воспитатель не просто профессия,  а часть жизни каждого человека.  И эта часть должна быть самой лучшей». </vt:lpstr>
      <vt:lpstr>Тема самообразования «Использование нетрадиционных технологий в художественной деятельности детей»</vt:lpstr>
      <vt:lpstr> Актуальность работы заключается в следующем:  изобразительная продуктивная деятельность с использованием нетрадиционных техник рисования является наиболее благоприятной для творческого развития способностей детей. </vt:lpstr>
      <vt:lpstr>Я- Воспитатель!                      Я- Созидатель!</vt:lpstr>
      <vt:lpstr>Я- любящий человек! </vt:lpstr>
      <vt:lpstr>Мой принцип работы: </vt:lpstr>
      <vt:lpstr>Здоровьесберегающие технологиии</vt:lpstr>
      <vt:lpstr>Слайд 14</vt:lpstr>
      <vt:lpstr>Слайд 15</vt:lpstr>
      <vt:lpstr>Слайд 16</vt:lpstr>
      <vt:lpstr>Слайд 17</vt:lpstr>
      <vt:lpstr>ПРАКТИКА РЕАЛИЗАЦИИ.</vt:lpstr>
      <vt:lpstr>Слайд 19</vt:lpstr>
      <vt:lpstr>Слайд 20</vt:lpstr>
      <vt:lpstr>Слайд 21</vt:lpstr>
      <vt:lpstr>Слайд 22</vt:lpstr>
      <vt:lpstr>Слайд 23</vt:lpstr>
      <vt:lpstr>Правила дорожные знать каждому положено!</vt:lpstr>
      <vt:lpstr>Слайд 25</vt:lpstr>
      <vt:lpstr>МОИ  ДОСТИЖЕНИЯ</vt:lpstr>
      <vt:lpstr>Спасибо за внимание. И представленье себя завершая, Скажу я Вам, коллеги, не тая, Мне не нужна профессия другая, Горжусь я тем, что ВОСПИТАТЕЛЬ я!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«ПОВЫШЕНИЕ КАЧЕСТВА ОБРАЗОВАНИЯ УЧАЩИХСЯ»  </dc:title>
  <dc:creator>Татьяна</dc:creator>
  <cp:lastModifiedBy>1</cp:lastModifiedBy>
  <cp:revision>57</cp:revision>
  <dcterms:created xsi:type="dcterms:W3CDTF">2012-11-15T19:51:52Z</dcterms:created>
  <dcterms:modified xsi:type="dcterms:W3CDTF">2020-03-05T16:33:04Z</dcterms:modified>
</cp:coreProperties>
</file>