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8" r:id="rId2"/>
    <p:sldId id="259" r:id="rId3"/>
    <p:sldId id="260" r:id="rId4"/>
    <p:sldId id="261" r:id="rId5"/>
    <p:sldId id="264" r:id="rId6"/>
    <p:sldId id="262" r:id="rId7"/>
    <p:sldId id="263" r:id="rId8"/>
    <p:sldId id="265" r:id="rId9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10" d="100"/>
          <a:sy n="110" d="100"/>
        </p:scale>
        <p:origin x="594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DA497B-6AC9-4681-B92D-1F682C7E4146}" type="datetimeFigureOut">
              <a:rPr lang="ru-RU" smtClean="0"/>
              <a:t>пн 22.03.21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13E24C-1DE7-47AB-9065-3A31F4F2656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569796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DA497B-6AC9-4681-B92D-1F682C7E4146}" type="datetimeFigureOut">
              <a:rPr lang="ru-RU" smtClean="0"/>
              <a:t>пн 22.03.21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13E24C-1DE7-47AB-9065-3A31F4F2656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766540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DA497B-6AC9-4681-B92D-1F682C7E4146}" type="datetimeFigureOut">
              <a:rPr lang="ru-RU" smtClean="0"/>
              <a:t>пн 22.03.21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13E24C-1DE7-47AB-9065-3A31F4F26565}" type="slidenum">
              <a:rPr lang="ru-RU" smtClean="0"/>
              <a:t>‹#›</a:t>
            </a:fld>
            <a:endParaRPr lang="ru-RU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78320744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DA497B-6AC9-4681-B92D-1F682C7E4146}" type="datetimeFigureOut">
              <a:rPr lang="ru-RU" smtClean="0"/>
              <a:t>пн 22.03.21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13E24C-1DE7-47AB-9065-3A31F4F2656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4532892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DA497B-6AC9-4681-B92D-1F682C7E4146}" type="datetimeFigureOut">
              <a:rPr lang="ru-RU" smtClean="0"/>
              <a:t>пн 22.03.21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13E24C-1DE7-47AB-9065-3A31F4F26565}" type="slidenum">
              <a:rPr lang="ru-RU" smtClean="0"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51653435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DA497B-6AC9-4681-B92D-1F682C7E4146}" type="datetimeFigureOut">
              <a:rPr lang="ru-RU" smtClean="0"/>
              <a:t>пн 22.03.21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13E24C-1DE7-47AB-9065-3A31F4F2656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8642018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DA497B-6AC9-4681-B92D-1F682C7E4146}" type="datetimeFigureOut">
              <a:rPr lang="ru-RU" smtClean="0"/>
              <a:t>пн 22.03.21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13E24C-1DE7-47AB-9065-3A31F4F2656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7090908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DA497B-6AC9-4681-B92D-1F682C7E4146}" type="datetimeFigureOut">
              <a:rPr lang="ru-RU" smtClean="0"/>
              <a:t>пн 22.03.21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13E24C-1DE7-47AB-9065-3A31F4F2656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992365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DA497B-6AC9-4681-B92D-1F682C7E4146}" type="datetimeFigureOut">
              <a:rPr lang="ru-RU" smtClean="0"/>
              <a:t>пн 22.03.21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13E24C-1DE7-47AB-9065-3A31F4F2656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770629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DA497B-6AC9-4681-B92D-1F682C7E4146}" type="datetimeFigureOut">
              <a:rPr lang="ru-RU" smtClean="0"/>
              <a:t>пн 22.03.21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13E24C-1DE7-47AB-9065-3A31F4F2656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158700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DA497B-6AC9-4681-B92D-1F682C7E4146}" type="datetimeFigureOut">
              <a:rPr lang="ru-RU" smtClean="0"/>
              <a:t>пн 22.03.21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13E24C-1DE7-47AB-9065-3A31F4F2656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121600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DA497B-6AC9-4681-B92D-1F682C7E4146}" type="datetimeFigureOut">
              <a:rPr lang="ru-RU" smtClean="0"/>
              <a:t>пн 22.03.21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13E24C-1DE7-47AB-9065-3A31F4F2656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518270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DA497B-6AC9-4681-B92D-1F682C7E4146}" type="datetimeFigureOut">
              <a:rPr lang="ru-RU" smtClean="0"/>
              <a:t>пн 22.03.21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13E24C-1DE7-47AB-9065-3A31F4F2656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359216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DA497B-6AC9-4681-B92D-1F682C7E4146}" type="datetimeFigureOut">
              <a:rPr lang="ru-RU" smtClean="0"/>
              <a:t>пн 22.03.21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13E24C-1DE7-47AB-9065-3A31F4F2656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012398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DA497B-6AC9-4681-B92D-1F682C7E4146}" type="datetimeFigureOut">
              <a:rPr lang="ru-RU" smtClean="0"/>
              <a:t>пн 22.03.21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13E24C-1DE7-47AB-9065-3A31F4F2656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551467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DA497B-6AC9-4681-B92D-1F682C7E4146}" type="datetimeFigureOut">
              <a:rPr lang="ru-RU" smtClean="0"/>
              <a:t>пн 22.03.21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13E24C-1DE7-47AB-9065-3A31F4F2656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246557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8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6DA497B-6AC9-4681-B92D-1F682C7E4146}" type="datetimeFigureOut">
              <a:rPr lang="ru-RU" smtClean="0"/>
              <a:t>пн 22.03.21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9813E24C-1DE7-47AB-9065-3A31F4F2656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366425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jpeg"/><Relationship Id="rId13" Type="http://schemas.openxmlformats.org/officeDocument/2006/relationships/image" Target="../media/image19.jpeg"/><Relationship Id="rId18" Type="http://schemas.openxmlformats.org/officeDocument/2006/relationships/image" Target="../media/image24.jpeg"/><Relationship Id="rId3" Type="http://schemas.openxmlformats.org/officeDocument/2006/relationships/image" Target="../media/image9.jpeg"/><Relationship Id="rId7" Type="http://schemas.openxmlformats.org/officeDocument/2006/relationships/image" Target="../media/image13.jpeg"/><Relationship Id="rId12" Type="http://schemas.openxmlformats.org/officeDocument/2006/relationships/image" Target="../media/image18.jpeg"/><Relationship Id="rId17" Type="http://schemas.openxmlformats.org/officeDocument/2006/relationships/image" Target="../media/image23.jpeg"/><Relationship Id="rId2" Type="http://schemas.openxmlformats.org/officeDocument/2006/relationships/image" Target="../media/image8.jpeg"/><Relationship Id="rId16" Type="http://schemas.openxmlformats.org/officeDocument/2006/relationships/image" Target="../media/image22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2.jpeg"/><Relationship Id="rId11" Type="http://schemas.openxmlformats.org/officeDocument/2006/relationships/image" Target="../media/image17.jpeg"/><Relationship Id="rId5" Type="http://schemas.openxmlformats.org/officeDocument/2006/relationships/image" Target="../media/image11.jpeg"/><Relationship Id="rId15" Type="http://schemas.openxmlformats.org/officeDocument/2006/relationships/image" Target="../media/image21.jpeg"/><Relationship Id="rId10" Type="http://schemas.openxmlformats.org/officeDocument/2006/relationships/image" Target="../media/image16.jpeg"/><Relationship Id="rId4" Type="http://schemas.openxmlformats.org/officeDocument/2006/relationships/image" Target="../media/image10.jpeg"/><Relationship Id="rId9" Type="http://schemas.openxmlformats.org/officeDocument/2006/relationships/image" Target="../media/image15.jpeg"/><Relationship Id="rId14" Type="http://schemas.openxmlformats.org/officeDocument/2006/relationships/image" Target="../media/image20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20615" y="140677"/>
            <a:ext cx="8384345" cy="1308295"/>
          </a:xfrm>
        </p:spPr>
        <p:txBody>
          <a:bodyPr>
            <a:normAutofit fontScale="90000"/>
          </a:bodyPr>
          <a:lstStyle/>
          <a:p>
            <a:r>
              <a:rPr lang="ru-RU" sz="1800" dirty="0" smtClean="0">
                <a:solidFill>
                  <a:srgbClr val="002060"/>
                </a:solidFill>
                <a:latin typeface="Franklin Gothic Medium" panose="020B0603020102020204" pitchFamily="34" charset="0"/>
              </a:rPr>
              <a:t>   </a:t>
            </a:r>
            <a:br>
              <a:rPr lang="ru-RU" sz="1800" dirty="0" smtClean="0">
                <a:solidFill>
                  <a:srgbClr val="002060"/>
                </a:solidFill>
                <a:latin typeface="Franklin Gothic Medium" panose="020B0603020102020204" pitchFamily="34" charset="0"/>
              </a:rPr>
            </a:br>
            <a:r>
              <a:rPr lang="ru-RU" sz="1800" dirty="0">
                <a:solidFill>
                  <a:srgbClr val="002060"/>
                </a:solidFill>
                <a:latin typeface="Franklin Gothic Medium" panose="020B0603020102020204" pitchFamily="34" charset="0"/>
              </a:rPr>
              <a:t> </a:t>
            </a:r>
            <a:r>
              <a:rPr lang="ru-RU" sz="1800" dirty="0" smtClean="0">
                <a:solidFill>
                  <a:srgbClr val="002060"/>
                </a:solidFill>
                <a:latin typeface="Franklin Gothic Medium" panose="020B0603020102020204" pitchFamily="34" charset="0"/>
              </a:rPr>
              <a:t>   </a:t>
            </a:r>
            <a:r>
              <a:rPr lang="ru-RU" sz="1800" dirty="0" smtClean="0">
                <a:solidFill>
                  <a:srgbClr val="002060"/>
                </a:solidFill>
                <a:latin typeface="Franklin Gothic Medium" panose="020B0603020102020204" pitchFamily="34" charset="0"/>
              </a:rPr>
              <a:t>МУНИЦИПАЛЬНОЕ  </a:t>
            </a:r>
            <a:r>
              <a:rPr lang="ru-RU" sz="1800" dirty="0" smtClean="0">
                <a:solidFill>
                  <a:srgbClr val="002060"/>
                </a:solidFill>
                <a:latin typeface="Franklin Gothic Medium" panose="020B0603020102020204" pitchFamily="34" charset="0"/>
              </a:rPr>
              <a:t>КАЗЁННОЕ ДОШКОЛЬНОЕ ОБРАЗОВАТЕЛЬНОЕ УЧРЕЖДЕНИЕ </a:t>
            </a:r>
            <a:br>
              <a:rPr lang="ru-RU" sz="1800" dirty="0" smtClean="0">
                <a:solidFill>
                  <a:srgbClr val="002060"/>
                </a:solidFill>
                <a:latin typeface="Franklin Gothic Medium" panose="020B0603020102020204" pitchFamily="34" charset="0"/>
              </a:rPr>
            </a:br>
            <a:r>
              <a:rPr lang="ru-RU" sz="1800" dirty="0" smtClean="0">
                <a:solidFill>
                  <a:srgbClr val="002060"/>
                </a:solidFill>
                <a:latin typeface="Franklin Gothic Medium" panose="020B0603020102020204" pitchFamily="34" charset="0"/>
              </a:rPr>
              <a:t> «КРАЙНОВСКИЙ ДЕТСКИЙ САД »</a:t>
            </a:r>
            <a:br>
              <a:rPr lang="ru-RU" sz="1800" dirty="0" smtClean="0">
                <a:solidFill>
                  <a:srgbClr val="002060"/>
                </a:solidFill>
                <a:latin typeface="Franklin Gothic Medium" panose="020B0603020102020204" pitchFamily="34" charset="0"/>
              </a:rPr>
            </a:br>
            <a:endParaRPr lang="ru-RU" sz="1800" dirty="0">
              <a:solidFill>
                <a:srgbClr val="FF0000"/>
              </a:solidFill>
              <a:latin typeface="Franklin Gothic Medium" panose="020B0603020102020204" pitchFamily="34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41119" y="1604425"/>
            <a:ext cx="7262950" cy="4768239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Мастер </a:t>
            </a:r>
            <a:r>
              <a:rPr lang="ru-RU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– класс: </a:t>
            </a:r>
          </a:p>
          <a:p>
            <a:pPr>
              <a:defRPr/>
            </a:pPr>
            <a:r>
              <a:rPr lang="ru-RU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«Цветы из бумажных салфеток в технике </a:t>
            </a:r>
            <a:r>
              <a:rPr lang="ru-RU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гофротрубочки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»</a:t>
            </a:r>
            <a:endParaRPr lang="ru-RU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defRPr/>
            </a:pPr>
            <a:endParaRPr lang="ru-RU" sz="3200" dirty="0"/>
          </a:p>
          <a:p>
            <a:pPr>
              <a:defRPr/>
            </a:pPr>
            <a:r>
              <a:rPr lang="ru-RU" sz="3200" dirty="0">
                <a:solidFill>
                  <a:srgbClr val="002060"/>
                </a:solidFill>
              </a:rPr>
              <a:t>              </a:t>
            </a:r>
            <a:r>
              <a:rPr lang="ru-RU" sz="3200" dirty="0" smtClean="0">
                <a:solidFill>
                  <a:srgbClr val="002060"/>
                </a:solidFill>
              </a:rPr>
              <a:t>            </a:t>
            </a:r>
            <a:r>
              <a:rPr lang="ru-RU" sz="2800" dirty="0" smtClean="0">
                <a:solidFill>
                  <a:srgbClr val="002060"/>
                </a:solidFill>
                <a:latin typeface="Franklin Gothic Medium" panose="020B0603020102020204" pitchFamily="34" charset="0"/>
              </a:rPr>
              <a:t>Выполнила воспитатель: Мельник</a:t>
            </a:r>
          </a:p>
          <a:p>
            <a:pPr>
              <a:defRPr/>
            </a:pPr>
            <a:r>
              <a:rPr lang="ru-RU" sz="2800" dirty="0" smtClean="0">
                <a:solidFill>
                  <a:srgbClr val="002060"/>
                </a:solidFill>
                <a:latin typeface="Franklin Gothic Medium" panose="020B0603020102020204" pitchFamily="34" charset="0"/>
              </a:rPr>
              <a:t>                                                  Елена </a:t>
            </a:r>
            <a:r>
              <a:rPr lang="ru-RU" sz="2800" dirty="0" smtClean="0">
                <a:solidFill>
                  <a:srgbClr val="002060"/>
                </a:solidFill>
                <a:latin typeface="Franklin Gothic Medium" panose="020B0603020102020204" pitchFamily="34" charset="0"/>
              </a:rPr>
              <a:t>Владимировна</a:t>
            </a:r>
          </a:p>
          <a:p>
            <a:pPr>
              <a:defRPr/>
            </a:pPr>
            <a:r>
              <a:rPr lang="ru-RU" b="1" dirty="0" smtClean="0"/>
              <a:t>2021г</a:t>
            </a:r>
          </a:p>
          <a:p>
            <a:pPr>
              <a:defRPr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846476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0364" y="173255"/>
            <a:ext cx="10515600" cy="4009928"/>
          </a:xfrm>
        </p:spPr>
        <p:txBody>
          <a:bodyPr>
            <a:noAutofit/>
          </a:bodyPr>
          <a:lstStyle/>
          <a:p>
            <a:r>
              <a:rPr lang="ru-RU" sz="2400" b="1" u="sng" dirty="0">
                <a:solidFill>
                  <a:schemeClr val="bg2">
                    <a:lumMod val="50000"/>
                  </a:schemeClr>
                </a:solidFill>
              </a:rPr>
              <a:t>Цель мастер-класса</a:t>
            </a:r>
            <a:r>
              <a:rPr lang="ru-RU" sz="2400" dirty="0">
                <a:solidFill>
                  <a:schemeClr val="bg2">
                    <a:lumMod val="50000"/>
                  </a:schemeClr>
                </a:solidFill>
              </a:rPr>
              <a:t>:</a:t>
            </a:r>
            <a:br>
              <a:rPr lang="ru-RU" sz="2400" dirty="0">
                <a:solidFill>
                  <a:schemeClr val="bg2">
                    <a:lumMod val="50000"/>
                  </a:schemeClr>
                </a:solidFill>
              </a:rPr>
            </a:br>
            <a:r>
              <a:rPr lang="ru-RU" sz="2400" dirty="0" smtClean="0">
                <a:solidFill>
                  <a:schemeClr val="bg2">
                    <a:lumMod val="50000"/>
                  </a:schemeClr>
                </a:solidFill>
              </a:rPr>
              <a:t>1.Повышение </a:t>
            </a:r>
            <a:r>
              <a:rPr lang="ru-RU" sz="2400" dirty="0">
                <a:solidFill>
                  <a:schemeClr val="bg2">
                    <a:lumMod val="50000"/>
                  </a:schemeClr>
                </a:solidFill>
              </a:rPr>
              <a:t>профессионального мастерства педагогов – участников мастер-класса в процессе активного педагогического общения по освоению опыта работы педагога-мастера.</a:t>
            </a:r>
            <a:br>
              <a:rPr lang="ru-RU" sz="2400" dirty="0">
                <a:solidFill>
                  <a:schemeClr val="bg2">
                    <a:lumMod val="50000"/>
                  </a:schemeClr>
                </a:solidFill>
              </a:rPr>
            </a:br>
            <a:r>
              <a:rPr lang="ru-RU" sz="2400" dirty="0">
                <a:solidFill>
                  <a:schemeClr val="bg2">
                    <a:lumMod val="50000"/>
                  </a:schemeClr>
                </a:solidFill>
              </a:rPr>
              <a:t>2. Совершенствование методов и форм работы по развитию</a:t>
            </a:r>
            <a:br>
              <a:rPr lang="ru-RU" sz="2400" dirty="0">
                <a:solidFill>
                  <a:schemeClr val="bg2">
                    <a:lumMod val="50000"/>
                  </a:schemeClr>
                </a:solidFill>
              </a:rPr>
            </a:br>
            <a:r>
              <a:rPr lang="ru-RU" sz="2400" dirty="0">
                <a:solidFill>
                  <a:schemeClr val="bg2">
                    <a:lumMod val="50000"/>
                  </a:schemeClr>
                </a:solidFill>
              </a:rPr>
              <a:t>творческого воображения детей дошкольного возраста.</a:t>
            </a:r>
            <a:br>
              <a:rPr lang="ru-RU" sz="2400" dirty="0">
                <a:solidFill>
                  <a:schemeClr val="bg2">
                    <a:lumMod val="50000"/>
                  </a:schemeClr>
                </a:solidFill>
              </a:rPr>
            </a:br>
            <a:r>
              <a:rPr lang="ru-RU" sz="2400" b="1" u="sng" dirty="0">
                <a:solidFill>
                  <a:schemeClr val="bg2">
                    <a:lumMod val="50000"/>
                  </a:schemeClr>
                </a:solidFill>
              </a:rPr>
              <a:t>Задачи мастер-класса</a:t>
            </a:r>
            <a:r>
              <a:rPr lang="ru-RU" sz="2400" dirty="0">
                <a:solidFill>
                  <a:schemeClr val="bg2">
                    <a:lumMod val="50000"/>
                  </a:schemeClr>
                </a:solidFill>
              </a:rPr>
              <a:t>:</a:t>
            </a:r>
            <a:br>
              <a:rPr lang="ru-RU" sz="2400" dirty="0">
                <a:solidFill>
                  <a:schemeClr val="bg2">
                    <a:lumMod val="50000"/>
                  </a:schemeClr>
                </a:solidFill>
              </a:rPr>
            </a:br>
            <a:r>
              <a:rPr lang="ru-RU" sz="2400" dirty="0">
                <a:solidFill>
                  <a:schemeClr val="bg2">
                    <a:lumMod val="50000"/>
                  </a:schemeClr>
                </a:solidFill>
              </a:rPr>
              <a:t>1. Познакомить с техникой </a:t>
            </a:r>
            <a:r>
              <a:rPr lang="ru-RU" sz="2400" i="1" dirty="0">
                <a:solidFill>
                  <a:schemeClr val="bg2">
                    <a:lumMod val="50000"/>
                  </a:schemeClr>
                </a:solidFill>
              </a:rPr>
              <a:t>«</a:t>
            </a:r>
            <a:r>
              <a:rPr lang="ru-RU" sz="2400" i="1" dirty="0" err="1">
                <a:solidFill>
                  <a:schemeClr val="bg2">
                    <a:lumMod val="50000"/>
                  </a:schemeClr>
                </a:solidFill>
              </a:rPr>
              <a:t>Гофротрубочки</a:t>
            </a:r>
            <a:r>
              <a:rPr lang="ru-RU" sz="2400" i="1" dirty="0">
                <a:solidFill>
                  <a:schemeClr val="bg2">
                    <a:lumMod val="50000"/>
                  </a:schemeClr>
                </a:solidFill>
              </a:rPr>
              <a:t>».</a:t>
            </a:r>
            <a:r>
              <a:rPr lang="ru-RU" sz="2400" dirty="0">
                <a:solidFill>
                  <a:schemeClr val="bg2">
                    <a:lumMod val="50000"/>
                  </a:schemeClr>
                </a:solidFill>
              </a:rPr>
              <a:t/>
            </a:r>
            <a:br>
              <a:rPr lang="ru-RU" sz="2400" dirty="0">
                <a:solidFill>
                  <a:schemeClr val="bg2">
                    <a:lumMod val="50000"/>
                  </a:schemeClr>
                </a:solidFill>
              </a:rPr>
            </a:br>
            <a:r>
              <a:rPr lang="ru-RU" sz="2400" dirty="0">
                <a:solidFill>
                  <a:schemeClr val="bg2">
                    <a:lumMod val="50000"/>
                  </a:schemeClr>
                </a:solidFill>
              </a:rPr>
              <a:t>2. Обучить участников мастер-класса конкретным навыкам изготовления изделий в технике </a:t>
            </a:r>
            <a:r>
              <a:rPr lang="ru-RU" sz="2400" i="1" dirty="0">
                <a:solidFill>
                  <a:schemeClr val="bg2">
                    <a:lumMod val="50000"/>
                  </a:schemeClr>
                </a:solidFill>
              </a:rPr>
              <a:t>«</a:t>
            </a:r>
            <a:r>
              <a:rPr lang="ru-RU" sz="2400" i="1" dirty="0" err="1">
                <a:solidFill>
                  <a:schemeClr val="bg2">
                    <a:lumMod val="50000"/>
                  </a:schemeClr>
                </a:solidFill>
              </a:rPr>
              <a:t>гофротрубочки</a:t>
            </a:r>
            <a:r>
              <a:rPr lang="ru-RU" sz="2400" i="1" dirty="0">
                <a:solidFill>
                  <a:schemeClr val="bg2">
                    <a:lumMod val="50000"/>
                  </a:schemeClr>
                </a:solidFill>
              </a:rPr>
              <a:t>»</a:t>
            </a:r>
            <a:r>
              <a:rPr lang="ru-RU" sz="2400" dirty="0">
                <a:solidFill>
                  <a:schemeClr val="bg2">
                    <a:lumMod val="50000"/>
                  </a:schemeClr>
                </a:solidFill>
              </a:rPr>
              <a:t>.</a:t>
            </a:r>
            <a:br>
              <a:rPr lang="ru-RU" sz="2400" dirty="0">
                <a:solidFill>
                  <a:schemeClr val="bg2">
                    <a:lumMod val="50000"/>
                  </a:schemeClr>
                </a:solidFill>
              </a:rPr>
            </a:br>
            <a:r>
              <a:rPr lang="ru-RU" sz="2400" dirty="0">
                <a:solidFill>
                  <a:schemeClr val="bg2">
                    <a:lumMod val="50000"/>
                  </a:schemeClr>
                </a:solidFill>
              </a:rPr>
              <a:t>Развивать творческое мышление, воображение, творческие способности.</a:t>
            </a:r>
            <a:br>
              <a:rPr lang="ru-RU" sz="2400" dirty="0">
                <a:solidFill>
                  <a:schemeClr val="bg2">
                    <a:lumMod val="50000"/>
                  </a:schemeClr>
                </a:solidFill>
              </a:rPr>
            </a:b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2400" dirty="0" smtClean="0"/>
              <a:t/>
            </a:r>
            <a:br>
              <a:rPr lang="ru-RU" sz="2400" dirty="0" smtClean="0"/>
            </a:b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6222836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accent5">
                    <a:lumMod val="75000"/>
                  </a:schemeClr>
                </a:solidFill>
              </a:rPr>
              <a:t>                  </a:t>
            </a:r>
            <a:r>
              <a:rPr lang="ru-RU" u="sng" dirty="0" smtClean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Методы:</a:t>
            </a:r>
            <a:r>
              <a:rPr lang="ru-RU" dirty="0" smtClean="0">
                <a:solidFill>
                  <a:schemeClr val="accent5">
                    <a:lumMod val="75000"/>
                  </a:schemeClr>
                </a:solidFill>
              </a:rPr>
              <a:t> </a:t>
            </a:r>
            <a:endParaRPr lang="ru-RU" dirty="0">
              <a:solidFill>
                <a:schemeClr val="accent5">
                  <a:lumMod val="75000"/>
                </a:schemeClr>
              </a:solidFill>
              <a:latin typeface="Franklin Gothic Heavy" panose="020B09030201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2800" dirty="0"/>
              <a:t>Практические (творческое задание, показ</a:t>
            </a:r>
            <a:r>
              <a:rPr lang="ru-RU" sz="2800" dirty="0" smtClean="0"/>
              <a:t>)</a:t>
            </a:r>
            <a:endParaRPr lang="ru-RU" sz="2800" dirty="0"/>
          </a:p>
          <a:p>
            <a:r>
              <a:rPr lang="ru-RU" sz="2800" dirty="0" smtClean="0"/>
              <a:t>Наглядные</a:t>
            </a:r>
            <a:endParaRPr lang="ru-RU" sz="2800" dirty="0"/>
          </a:p>
          <a:p>
            <a:r>
              <a:rPr lang="ru-RU" sz="2800" dirty="0"/>
              <a:t>Словесные (объяснение, подсказка</a:t>
            </a:r>
            <a:r>
              <a:rPr lang="ru-RU" sz="2800" dirty="0" smtClean="0"/>
              <a:t>)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40149127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4" y="609597"/>
            <a:ext cx="8596668" cy="1320800"/>
          </a:xfrm>
        </p:spPr>
        <p:txBody>
          <a:bodyPr/>
          <a:lstStyle/>
          <a:p>
            <a:r>
              <a:rPr lang="ru-RU" dirty="0" smtClean="0"/>
              <a:t>           </a:t>
            </a:r>
            <a:r>
              <a:rPr lang="ru-RU" dirty="0" smtClean="0">
                <a:solidFill>
                  <a:schemeClr val="accent4">
                    <a:lumMod val="75000"/>
                  </a:schemeClr>
                </a:solidFill>
                <a:latin typeface="Franklin Gothic Heavy" panose="020B0903020102020204" pitchFamily="34" charset="0"/>
              </a:rPr>
              <a:t>Коллекция моих работ</a:t>
            </a:r>
            <a:endParaRPr lang="ru-RU" dirty="0">
              <a:solidFill>
                <a:schemeClr val="accent4">
                  <a:lumMod val="75000"/>
                </a:schemeClr>
              </a:solidFill>
              <a:latin typeface="Franklin Gothic Heavy" panose="020B0903020102020204" pitchFamily="34" charset="0"/>
            </a:endParaRPr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914401" y="4169322"/>
            <a:ext cx="1901382" cy="2481209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s://avatars.mds.yandex.net/get-zen_doc/3144955/pub_5eda50473f8c12258bae0655_5eda651ecf6d075cbdef9cef/scale_1200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9336" y="1823384"/>
            <a:ext cx="3720225" cy="2193383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https://avatars.mds.yandex.net/get-zen_doc/1222645/pub_5edc08abe0d56115d654907d_5edf3e1aafcfa82939952df2/scale_1200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76911" y="1827213"/>
            <a:ext cx="3273398" cy="215606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82434" y="4157475"/>
            <a:ext cx="2126811" cy="249305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32" name="Picture 8" descr="https://podelkids.ru/vk/img.php?url=https://avatars.mds.yandex.net/get-zen_doc/1895332/pub_5edc08abe0d56115d654907d_5edf3fc58563f03a502140df/scale_1200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5562" y="4197541"/>
            <a:ext cx="3201647" cy="2334411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432328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18173" y="357277"/>
            <a:ext cx="6096000" cy="335476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3200" b="1" i="0" u="sng" dirty="0" smtClean="0">
                <a:solidFill>
                  <a:srgbClr val="111111"/>
                </a:solidFill>
                <a:effectLst/>
                <a:latin typeface="Arial" panose="020B0604020202020204" pitchFamily="34" charset="0"/>
              </a:rPr>
              <a:t>Материал:</a:t>
            </a:r>
            <a:endParaRPr lang="ru-RU" sz="3200" b="0" i="0" u="sng" dirty="0" smtClean="0">
              <a:solidFill>
                <a:srgbClr val="111111"/>
              </a:solidFill>
              <a:effectLst/>
              <a:latin typeface="Arial" panose="020B0604020202020204" pitchFamily="34" charset="0"/>
            </a:endParaRPr>
          </a:p>
          <a:p>
            <a:r>
              <a:rPr lang="ru-RU" b="0" i="0" dirty="0" smtClean="0">
                <a:solidFill>
                  <a:schemeClr val="accent2">
                    <a:lumMod val="75000"/>
                  </a:schemeClr>
                </a:solidFill>
                <a:effectLst/>
                <a:latin typeface="Arial" panose="020B0604020202020204" pitchFamily="34" charset="0"/>
              </a:rPr>
              <a:t>Для работы нам понадобятся:</a:t>
            </a:r>
          </a:p>
          <a:p>
            <a:r>
              <a:rPr lang="ru-RU" b="0" i="0" dirty="0" smtClean="0">
                <a:solidFill>
                  <a:schemeClr val="accent2">
                    <a:lumMod val="75000"/>
                  </a:schemeClr>
                </a:solidFill>
                <a:effectLst/>
                <a:latin typeface="Arial" panose="020B0604020202020204" pitchFamily="34" charset="0"/>
              </a:rPr>
              <a:t>небольшие листочки </a:t>
            </a:r>
            <a:r>
              <a:rPr lang="ru-RU" b="0" i="0" dirty="0" err="1" smtClean="0">
                <a:solidFill>
                  <a:schemeClr val="accent2">
                    <a:lumMod val="75000"/>
                  </a:schemeClr>
                </a:solidFill>
                <a:effectLst/>
                <a:latin typeface="Arial" panose="020B0604020202020204" pitchFamily="34" charset="0"/>
              </a:rPr>
              <a:t>крепированной</a:t>
            </a:r>
            <a:r>
              <a:rPr lang="ru-RU" b="0" i="0" dirty="0" smtClean="0">
                <a:solidFill>
                  <a:schemeClr val="accent2">
                    <a:lumMod val="75000"/>
                  </a:schemeClr>
                </a:solidFill>
                <a:effectLst/>
                <a:latin typeface="Arial" panose="020B0604020202020204" pitchFamily="34" charset="0"/>
              </a:rPr>
              <a:t> бумаги в форме </a:t>
            </a:r>
            <a:r>
              <a:rPr lang="ru-RU" b="0" i="0" dirty="0" smtClean="0">
                <a:solidFill>
                  <a:schemeClr val="accent2">
                    <a:lumMod val="75000"/>
                  </a:schemeClr>
                </a:solidFill>
                <a:effectLst/>
                <a:latin typeface="Arial" panose="020B0604020202020204" pitchFamily="34" charset="0"/>
              </a:rPr>
              <a:t>или бумажные салфетки ---</a:t>
            </a:r>
            <a:r>
              <a:rPr lang="ru-RU" b="0" i="0" dirty="0" smtClean="0">
                <a:solidFill>
                  <a:schemeClr val="accent2">
                    <a:lumMod val="75000"/>
                  </a:schemeClr>
                </a:solidFill>
                <a:effectLst/>
                <a:latin typeface="Arial" panose="020B0604020202020204" pitchFamily="34" charset="0"/>
              </a:rPr>
              <a:t>квадрата 12х12 красного цвета – 5шт </a:t>
            </a:r>
          </a:p>
          <a:p>
            <a:r>
              <a:rPr lang="ru-RU" b="0" i="0" dirty="0" smtClean="0">
                <a:solidFill>
                  <a:schemeClr val="accent2">
                    <a:lumMod val="75000"/>
                  </a:schemeClr>
                </a:solidFill>
                <a:effectLst/>
                <a:latin typeface="Arial" panose="020B0604020202020204" pitchFamily="34" charset="0"/>
              </a:rPr>
              <a:t>-зелёного – 3 </a:t>
            </a:r>
          </a:p>
          <a:p>
            <a:r>
              <a:rPr lang="ru-RU" b="0" i="0" dirty="0" smtClean="0">
                <a:solidFill>
                  <a:schemeClr val="accent2">
                    <a:lumMod val="75000"/>
                  </a:schemeClr>
                </a:solidFill>
                <a:effectLst/>
                <a:latin typeface="Arial" panose="020B0604020202020204" pitchFamily="34" charset="0"/>
              </a:rPr>
              <a:t>-жёлтого – 1</a:t>
            </a:r>
          </a:p>
          <a:p>
            <a:r>
              <a:rPr lang="ru-RU" b="0" i="0" dirty="0" smtClean="0">
                <a:solidFill>
                  <a:schemeClr val="accent2">
                    <a:lumMod val="75000"/>
                  </a:schemeClr>
                </a:solidFill>
                <a:effectLst/>
                <a:latin typeface="Arial" panose="020B0604020202020204" pitchFamily="34" charset="0"/>
              </a:rPr>
              <a:t>-ножницы </a:t>
            </a:r>
          </a:p>
          <a:p>
            <a:r>
              <a:rPr lang="ru-RU" b="0" i="0" dirty="0" smtClean="0">
                <a:solidFill>
                  <a:schemeClr val="accent2">
                    <a:lumMod val="75000"/>
                  </a:schemeClr>
                </a:solidFill>
                <a:effectLst/>
                <a:latin typeface="Arial" panose="020B0604020202020204" pitchFamily="34" charset="0"/>
              </a:rPr>
              <a:t>-клей ПВА</a:t>
            </a:r>
          </a:p>
          <a:p>
            <a:r>
              <a:rPr lang="ru-RU" b="0" i="0" dirty="0" smtClean="0">
                <a:solidFill>
                  <a:schemeClr val="accent2">
                    <a:lumMod val="75000"/>
                  </a:schemeClr>
                </a:solidFill>
                <a:effectLst/>
                <a:latin typeface="Arial" panose="020B0604020202020204" pitchFamily="34" charset="0"/>
              </a:rPr>
              <a:t>-деревянная шпажка</a:t>
            </a:r>
          </a:p>
          <a:p>
            <a:r>
              <a:rPr lang="ru-RU" b="0" i="0" dirty="0" smtClean="0">
                <a:solidFill>
                  <a:schemeClr val="accent2">
                    <a:lumMod val="75000"/>
                  </a:schemeClr>
                </a:solidFill>
                <a:effectLst/>
                <a:latin typeface="Arial" panose="020B0604020202020204" pitchFamily="34" charset="0"/>
              </a:rPr>
              <a:t>-лист картона белого цвета</a:t>
            </a:r>
            <a:r>
              <a:rPr lang="ru-RU" b="0" i="0" dirty="0" smtClean="0">
                <a:solidFill>
                  <a:srgbClr val="111111"/>
                </a:solidFill>
                <a:effectLst/>
                <a:latin typeface="Arial" panose="020B0604020202020204" pitchFamily="34" charset="0"/>
              </a:rPr>
              <a:t>.</a:t>
            </a:r>
            <a:endParaRPr lang="ru-RU" b="0" i="0" dirty="0">
              <a:solidFill>
                <a:srgbClr val="11111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 rot="5400000" flipV="1">
            <a:off x="1100743" y="3408516"/>
            <a:ext cx="3023658" cy="35705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61005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4051" y="198052"/>
            <a:ext cx="10196362" cy="59400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Franklin Gothic Medium" panose="020B0603020102020204" pitchFamily="34" charset="0"/>
              </a:rPr>
              <a:t>1. Сначала из </a:t>
            </a:r>
            <a:r>
              <a:rPr lang="ru-RU" sz="120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Franklin Gothic Medium" panose="020B0603020102020204" pitchFamily="34" charset="0"/>
              </a:rPr>
              <a:t>крепированной</a:t>
            </a:r>
            <a:r>
              <a:rPr lang="ru-RU" sz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Franklin Gothic Medium" panose="020B0603020102020204" pitchFamily="34" charset="0"/>
              </a:rPr>
              <a:t> бумаги красного цвета сделаем лепестки</a:t>
            </a:r>
            <a:br>
              <a:rPr lang="ru-RU" sz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Franklin Gothic Medium" panose="020B0603020102020204" pitchFamily="34" charset="0"/>
              </a:rPr>
            </a:br>
            <a:r>
              <a:rPr lang="ru-RU" sz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Franklin Gothic Medium" panose="020B0603020102020204" pitchFamily="34" charset="0"/>
              </a:rPr>
              <a:t>цветка.</a:t>
            </a:r>
            <a:br>
              <a:rPr lang="ru-RU" sz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Franklin Gothic Medium" panose="020B0603020102020204" pitchFamily="34" charset="0"/>
              </a:rPr>
            </a:br>
            <a:r>
              <a:rPr lang="ru-RU" sz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Franklin Gothic Medium" panose="020B0603020102020204" pitchFamily="34" charset="0"/>
              </a:rPr>
              <a:t>Для этого берём один красный квадратик и накручиваем его на деревянную шпажку, начиная с угла до середины.</a:t>
            </a:r>
            <a:br>
              <a:rPr lang="ru-RU" sz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Franklin Gothic Medium" panose="020B0603020102020204" pitchFamily="34" charset="0"/>
              </a:rPr>
            </a:br>
            <a:r>
              <a:rPr lang="ru-RU" sz="1200" dirty="0" smtClean="0">
                <a:latin typeface="Franklin Gothic Medium" panose="020B0603020102020204" pitchFamily="34" charset="0"/>
              </a:rPr>
              <a:t>2. С двух сторон сжимаем бумагу пальцами от краёв к середине, получается </a:t>
            </a:r>
            <a:r>
              <a:rPr lang="ru-RU" sz="1200" dirty="0" err="1" smtClean="0">
                <a:latin typeface="Franklin Gothic Medium" panose="020B0603020102020204" pitchFamily="34" charset="0"/>
              </a:rPr>
              <a:t>гофротрубочка</a:t>
            </a:r>
            <a:r>
              <a:rPr lang="ru-RU" sz="1200" dirty="0" smtClean="0">
                <a:latin typeface="Franklin Gothic Medium" panose="020B0603020102020204" pitchFamily="34" charset="0"/>
              </a:rPr>
              <a:t>.</a:t>
            </a:r>
            <a:br>
              <a:rPr lang="ru-RU" sz="1200" dirty="0" smtClean="0">
                <a:latin typeface="Franklin Gothic Medium" panose="020B0603020102020204" pitchFamily="34" charset="0"/>
              </a:rPr>
            </a:br>
            <a:r>
              <a:rPr lang="ru-RU" sz="1200" dirty="0" smtClean="0">
                <a:latin typeface="Franklin Gothic Medium" panose="020B0603020102020204" pitchFamily="34" charset="0"/>
              </a:rPr>
              <a:t>3. Снимаем заготовку со шпажки.</a:t>
            </a:r>
            <a:br>
              <a:rPr lang="ru-RU" sz="1200" dirty="0" smtClean="0">
                <a:latin typeface="Franklin Gothic Medium" panose="020B0603020102020204" pitchFamily="34" charset="0"/>
              </a:rPr>
            </a:br>
            <a:r>
              <a:rPr lang="ru-RU" sz="1200" dirty="0" smtClean="0">
                <a:latin typeface="Franklin Gothic Medium" panose="020B0603020102020204" pitchFamily="34" charset="0"/>
              </a:rPr>
              <a:t>4. Растянув немножко </a:t>
            </a:r>
            <a:r>
              <a:rPr lang="ru-RU" sz="1200" dirty="0" err="1" smtClean="0">
                <a:latin typeface="Franklin Gothic Medium" panose="020B0603020102020204" pitchFamily="34" charset="0"/>
              </a:rPr>
              <a:t>гофротрубочку</a:t>
            </a:r>
            <a:r>
              <a:rPr lang="ru-RU" sz="1200" dirty="0" smtClean="0">
                <a:latin typeface="Franklin Gothic Medium" panose="020B0603020102020204" pitchFamily="34" charset="0"/>
              </a:rPr>
              <a:t>, опускаем её кончики вниз, образуя лепесток.</a:t>
            </a:r>
            <a:br>
              <a:rPr lang="ru-RU" sz="1200" dirty="0" smtClean="0">
                <a:latin typeface="Franklin Gothic Medium" panose="020B0603020102020204" pitchFamily="34" charset="0"/>
              </a:rPr>
            </a:br>
            <a:r>
              <a:rPr lang="ru-RU" sz="1200" dirty="0" smtClean="0">
                <a:latin typeface="Franklin Gothic Medium" panose="020B0603020102020204" pitchFamily="34" charset="0"/>
              </a:rPr>
              <a:t>5. Закрепляем кончики, скрутив их несколько раз между собой.</a:t>
            </a:r>
            <a:br>
              <a:rPr lang="ru-RU" sz="1200" dirty="0" smtClean="0">
                <a:latin typeface="Franklin Gothic Medium" panose="020B0603020102020204" pitchFamily="34" charset="0"/>
              </a:rPr>
            </a:br>
            <a:r>
              <a:rPr lang="ru-RU" sz="1200" dirty="0" smtClean="0">
                <a:latin typeface="Franklin Gothic Medium" panose="020B0603020102020204" pitchFamily="34" charset="0"/>
              </a:rPr>
              <a:t>Это один лепесток для цветка.</a:t>
            </a:r>
            <a:br>
              <a:rPr lang="ru-RU" sz="1200" dirty="0" smtClean="0">
                <a:latin typeface="Franklin Gothic Medium" panose="020B0603020102020204" pitchFamily="34" charset="0"/>
              </a:rPr>
            </a:br>
            <a:r>
              <a:rPr lang="ru-RU" sz="1200" dirty="0" smtClean="0">
                <a:latin typeface="Franklin Gothic Medium" panose="020B0603020102020204" pitchFamily="34" charset="0"/>
              </a:rPr>
              <a:t>6. Всего для цветочка нужно 5 заготовок.</a:t>
            </a:r>
            <a:br>
              <a:rPr lang="ru-RU" sz="1200" dirty="0" smtClean="0">
                <a:latin typeface="Franklin Gothic Medium" panose="020B0603020102020204" pitchFamily="34" charset="0"/>
              </a:rPr>
            </a:br>
            <a:r>
              <a:rPr lang="ru-RU" sz="1200" dirty="0" smtClean="0">
                <a:latin typeface="Franklin Gothic Medium" panose="020B0603020102020204" pitchFamily="34" charset="0"/>
              </a:rPr>
              <a:t>Когда все заготовки будут готовы, обрезаем кончики, оставив два мм.</a:t>
            </a:r>
            <a:br>
              <a:rPr lang="ru-RU" sz="1200" dirty="0" smtClean="0">
                <a:latin typeface="Franklin Gothic Medium" panose="020B0603020102020204" pitchFamily="34" charset="0"/>
              </a:rPr>
            </a:br>
            <a:r>
              <a:rPr lang="ru-RU" sz="1200" dirty="0" smtClean="0">
                <a:latin typeface="Franklin Gothic Medium" panose="020B0603020102020204" pitchFamily="34" charset="0"/>
              </a:rPr>
              <a:t>7. Приступаем к изготовлению листочков.</a:t>
            </a:r>
            <a:br>
              <a:rPr lang="ru-RU" sz="1200" dirty="0" smtClean="0">
                <a:latin typeface="Franklin Gothic Medium" panose="020B0603020102020204" pitchFamily="34" charset="0"/>
              </a:rPr>
            </a:br>
            <a:r>
              <a:rPr lang="ru-RU" sz="1200" dirty="0" smtClean="0">
                <a:latin typeface="Franklin Gothic Medium" panose="020B0603020102020204" pitchFamily="34" charset="0"/>
              </a:rPr>
              <a:t>Берём квадратик зелёного цвета и складываем пополам.</a:t>
            </a:r>
            <a:br>
              <a:rPr lang="ru-RU" sz="1200" dirty="0" smtClean="0">
                <a:latin typeface="Franklin Gothic Medium" panose="020B0603020102020204" pitchFamily="34" charset="0"/>
              </a:rPr>
            </a:br>
            <a:r>
              <a:rPr lang="ru-RU" sz="1200" dirty="0" smtClean="0">
                <a:latin typeface="Franklin Gothic Medium" panose="020B0603020102020204" pitchFamily="34" charset="0"/>
              </a:rPr>
              <a:t>8. Шпажку положить на угол и накрутить бумагу до середины.</a:t>
            </a:r>
            <a:br>
              <a:rPr lang="ru-RU" sz="1200" dirty="0" smtClean="0">
                <a:latin typeface="Franklin Gothic Medium" panose="020B0603020102020204" pitchFamily="34" charset="0"/>
              </a:rPr>
            </a:br>
            <a:r>
              <a:rPr lang="ru-RU" sz="1200" dirty="0" smtClean="0">
                <a:latin typeface="Franklin Gothic Medium" panose="020B0603020102020204" pitchFamily="34" charset="0"/>
              </a:rPr>
              <a:t>9. Не снимая заготовку со шпажки, сжимаем её пальцами от краёв к середине.</a:t>
            </a:r>
            <a:br>
              <a:rPr lang="ru-RU" sz="1200" dirty="0" smtClean="0">
                <a:latin typeface="Franklin Gothic Medium" panose="020B0603020102020204" pitchFamily="34" charset="0"/>
              </a:rPr>
            </a:br>
            <a:r>
              <a:rPr lang="ru-RU" sz="1200" dirty="0" smtClean="0">
                <a:latin typeface="Franklin Gothic Medium" panose="020B0603020102020204" pitchFamily="34" charset="0"/>
              </a:rPr>
              <a:t>Аккуратно вытаскиваем шпажку.</a:t>
            </a:r>
            <a:br>
              <a:rPr lang="ru-RU" sz="1200" dirty="0" smtClean="0">
                <a:latin typeface="Franklin Gothic Medium" panose="020B0603020102020204" pitchFamily="34" charset="0"/>
              </a:rPr>
            </a:br>
            <a:r>
              <a:rPr lang="ru-RU" sz="1200" dirty="0" smtClean="0">
                <a:latin typeface="Franklin Gothic Medium" panose="020B0603020102020204" pitchFamily="34" charset="0"/>
              </a:rPr>
              <a:t>10. Таким же образом надо накрутить нашу заготовку на шпажку с обратной стороны до середины. Затем сжимаем и вытаскиваем шпажку.</a:t>
            </a:r>
            <a:br>
              <a:rPr lang="ru-RU" sz="1200" dirty="0" smtClean="0">
                <a:latin typeface="Franklin Gothic Medium" panose="020B0603020102020204" pitchFamily="34" charset="0"/>
              </a:rPr>
            </a:br>
            <a:r>
              <a:rPr lang="ru-RU" sz="1200" dirty="0" smtClean="0">
                <a:latin typeface="Franklin Gothic Medium" panose="020B0603020102020204" pitchFamily="34" charset="0"/>
              </a:rPr>
              <a:t>11. Сжимая нижние края заготовки, формируем листок.</a:t>
            </a:r>
            <a:br>
              <a:rPr lang="ru-RU" sz="1200" dirty="0" smtClean="0">
                <a:latin typeface="Franklin Gothic Medium" panose="020B0603020102020204" pitchFamily="34" charset="0"/>
              </a:rPr>
            </a:br>
            <a:r>
              <a:rPr lang="ru-RU" sz="1200" dirty="0" smtClean="0">
                <a:latin typeface="Franklin Gothic Medium" panose="020B0603020102020204" pitchFamily="34" charset="0"/>
              </a:rPr>
              <a:t>Закрепляем края, скрутив их между собой.</a:t>
            </a:r>
            <a:br>
              <a:rPr lang="ru-RU" sz="1200" dirty="0" smtClean="0">
                <a:latin typeface="Franklin Gothic Medium" panose="020B0603020102020204" pitchFamily="34" charset="0"/>
              </a:rPr>
            </a:br>
            <a:r>
              <a:rPr lang="ru-RU" sz="1200" dirty="0" smtClean="0">
                <a:latin typeface="Franklin Gothic Medium" panose="020B0603020102020204" pitchFamily="34" charset="0"/>
              </a:rPr>
              <a:t>Также делаем второй листочек.</a:t>
            </a:r>
            <a:br>
              <a:rPr lang="ru-RU" sz="1200" dirty="0" smtClean="0">
                <a:latin typeface="Franklin Gothic Medium" panose="020B0603020102020204" pitchFamily="34" charset="0"/>
              </a:rPr>
            </a:br>
            <a:r>
              <a:rPr lang="ru-RU" sz="1200" dirty="0">
                <a:latin typeface="Franklin Gothic Medium" panose="020B0603020102020204" pitchFamily="34" charset="0"/>
              </a:rPr>
              <a:t>12. Теперь приступаем к изготовлению стебелька.</a:t>
            </a:r>
          </a:p>
          <a:p>
            <a:r>
              <a:rPr lang="ru-RU" sz="1200" dirty="0">
                <a:latin typeface="Franklin Gothic Medium" panose="020B0603020102020204" pitchFamily="34" charset="0"/>
              </a:rPr>
              <a:t>Для этого квадрат зелёного цвета, начиная с любой стороны, полностью накручиваем на шпажку. Сжимаем пальцами к середине.</a:t>
            </a:r>
          </a:p>
          <a:p>
            <a:r>
              <a:rPr lang="ru-RU" sz="1200" dirty="0">
                <a:latin typeface="Franklin Gothic Medium" panose="020B0603020102020204" pitchFamily="34" charset="0"/>
              </a:rPr>
              <a:t>13. Снимаем заготовку со шпажки. Стебелёк готов.</a:t>
            </a:r>
          </a:p>
          <a:p>
            <a:r>
              <a:rPr lang="ru-RU" sz="1200" dirty="0">
                <a:latin typeface="Franklin Gothic Medium" panose="020B0603020102020204" pitchFamily="34" charset="0"/>
              </a:rPr>
              <a:t>14. Осталось сделать сердцевину цветка.</a:t>
            </a:r>
          </a:p>
          <a:p>
            <a:r>
              <a:rPr lang="ru-RU" sz="1200" dirty="0">
                <a:latin typeface="Franklin Gothic Medium" panose="020B0603020102020204" pitchFamily="34" charset="0"/>
              </a:rPr>
              <a:t>Из </a:t>
            </a:r>
            <a:r>
              <a:rPr lang="ru-RU" sz="1200" dirty="0" err="1">
                <a:latin typeface="Franklin Gothic Medium" panose="020B0603020102020204" pitchFamily="34" charset="0"/>
              </a:rPr>
              <a:t>крепированной</a:t>
            </a:r>
            <a:r>
              <a:rPr lang="ru-RU" sz="1200" dirty="0">
                <a:latin typeface="Franklin Gothic Medium" panose="020B0603020102020204" pitchFamily="34" charset="0"/>
              </a:rPr>
              <a:t> бумаги жёлтого цвета делаем </a:t>
            </a:r>
            <a:r>
              <a:rPr lang="ru-RU" sz="1200" dirty="0" err="1">
                <a:latin typeface="Franklin Gothic Medium" panose="020B0603020102020204" pitchFamily="34" charset="0"/>
              </a:rPr>
              <a:t>гофротрубочку</a:t>
            </a:r>
            <a:r>
              <a:rPr lang="ru-RU" sz="1200" dirty="0">
                <a:latin typeface="Franklin Gothic Medium" panose="020B0603020102020204" pitchFamily="34" charset="0"/>
              </a:rPr>
              <a:t>, также как мы</a:t>
            </a:r>
          </a:p>
          <a:p>
            <a:r>
              <a:rPr lang="ru-RU" sz="1200" dirty="0">
                <a:latin typeface="Franklin Gothic Medium" panose="020B0603020102020204" pitchFamily="34" charset="0"/>
              </a:rPr>
              <a:t>делали стебелёк.</a:t>
            </a:r>
          </a:p>
          <a:p>
            <a:r>
              <a:rPr lang="ru-RU" sz="1200" dirty="0">
                <a:latin typeface="Franklin Gothic Medium" panose="020B0603020102020204" pitchFamily="34" charset="0"/>
              </a:rPr>
              <a:t>Далее скручиваем жёлтую </a:t>
            </a:r>
            <a:r>
              <a:rPr lang="ru-RU" sz="1200" dirty="0" err="1">
                <a:latin typeface="Franklin Gothic Medium" panose="020B0603020102020204" pitchFamily="34" charset="0"/>
              </a:rPr>
              <a:t>гофротрубочку</a:t>
            </a:r>
            <a:r>
              <a:rPr lang="ru-RU" sz="1200" dirty="0">
                <a:latin typeface="Franklin Gothic Medium" panose="020B0603020102020204" pitchFamily="34" charset="0"/>
              </a:rPr>
              <a:t> в спираль. Край закрепляем клеем.</a:t>
            </a:r>
          </a:p>
          <a:p>
            <a:r>
              <a:rPr lang="ru-RU" sz="1200" dirty="0">
                <a:latin typeface="Franklin Gothic Medium" panose="020B0603020102020204" pitchFamily="34" charset="0"/>
              </a:rPr>
              <a:t>15. Все элементы готовы.</a:t>
            </a:r>
          </a:p>
          <a:p>
            <a:r>
              <a:rPr lang="ru-RU" sz="1200" dirty="0">
                <a:latin typeface="Franklin Gothic Medium" panose="020B0603020102020204" pitchFamily="34" charset="0"/>
              </a:rPr>
              <a:t>Делаем из них аленький цветок, приклеивая части на картон.</a:t>
            </a:r>
          </a:p>
          <a:p>
            <a:r>
              <a:rPr lang="ru-RU" sz="1200" dirty="0">
                <a:latin typeface="Franklin Gothic Medium" panose="020B0603020102020204" pitchFamily="34" charset="0"/>
              </a:rPr>
              <a:t>16. Сначала наклеиваем пять лепестков, потом </a:t>
            </a:r>
            <a:r>
              <a:rPr lang="ru-RU" sz="1200" dirty="0" err="1">
                <a:latin typeface="Franklin Gothic Medium" panose="020B0603020102020204" pitchFamily="34" charset="0"/>
              </a:rPr>
              <a:t>сердцевинку</a:t>
            </a:r>
            <a:r>
              <a:rPr lang="ru-RU" sz="1200" dirty="0">
                <a:latin typeface="Franklin Gothic Medium" panose="020B0603020102020204" pitchFamily="34" charset="0"/>
              </a:rPr>
              <a:t>, затем стебелёк и листочки.</a:t>
            </a:r>
            <a:r>
              <a:rPr lang="ru-RU" sz="1200" dirty="0" smtClean="0">
                <a:latin typeface="Franklin Gothic Medium" panose="020B0603020102020204" pitchFamily="34" charset="0"/>
              </a:rPr>
              <a:t/>
            </a:r>
            <a:br>
              <a:rPr lang="ru-RU" sz="1200" dirty="0" smtClean="0">
                <a:latin typeface="Franklin Gothic Medium" panose="020B0603020102020204" pitchFamily="34" charset="0"/>
              </a:rPr>
            </a:br>
            <a:r>
              <a:rPr lang="ru-RU" sz="1600" b="1" dirty="0">
                <a:latin typeface="Franklin Gothic Medium" panose="020B0603020102020204" pitchFamily="34" charset="0"/>
              </a:rPr>
              <a:t>Наша работа готова. Это замечательный подарок своими руками для мамы и бабушки.</a:t>
            </a:r>
            <a:r>
              <a:rPr lang="ru-RU" sz="1600" b="1" dirty="0" smtClean="0">
                <a:latin typeface="Franklin Gothic Medium" panose="020B0603020102020204" pitchFamily="34" charset="0"/>
              </a:rPr>
              <a:t/>
            </a:r>
            <a:br>
              <a:rPr lang="ru-RU" sz="1600" b="1" dirty="0" smtClean="0">
                <a:latin typeface="Franklin Gothic Medium" panose="020B0603020102020204" pitchFamily="34" charset="0"/>
              </a:rPr>
            </a:br>
            <a:endParaRPr lang="ru-RU" sz="1600" b="1" dirty="0">
              <a:latin typeface="Franklin Gothic Medium" panose="020B0603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190455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63035" y="80210"/>
            <a:ext cx="8596668" cy="45719"/>
          </a:xfrm>
        </p:spPr>
        <p:txBody>
          <a:bodyPr>
            <a:normAutofit fontScale="90000"/>
          </a:bodyPr>
          <a:lstStyle/>
          <a:p>
            <a:endParaRPr lang="ru-RU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0627" y="666508"/>
            <a:ext cx="1727597" cy="1251285"/>
          </a:xfrm>
        </p:spPr>
      </p:pic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53375" y="2089536"/>
            <a:ext cx="1727597" cy="1241310"/>
          </a:xfr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31157" y="670604"/>
            <a:ext cx="1732071" cy="1243092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2390" y="3486957"/>
            <a:ext cx="1692107" cy="1241310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09168" y="679670"/>
            <a:ext cx="1728390" cy="1243091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47859" y="3486957"/>
            <a:ext cx="1728748" cy="1249109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3759" y="2084549"/>
            <a:ext cx="1669204" cy="1251285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7650" y="680825"/>
            <a:ext cx="1645286" cy="1188127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7564" y="4879390"/>
            <a:ext cx="1701758" cy="1229330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64535" y="698086"/>
            <a:ext cx="1650175" cy="1188126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29545" y="683768"/>
            <a:ext cx="1678381" cy="1216763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29545" y="1980234"/>
            <a:ext cx="1728390" cy="1247851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02463" y="4879390"/>
            <a:ext cx="1728390" cy="1211091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64535" y="1957689"/>
            <a:ext cx="1731918" cy="1250830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51242" y="3307788"/>
            <a:ext cx="1684996" cy="1211091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68063" y="3313269"/>
            <a:ext cx="1728390" cy="1200128"/>
          </a:xfrm>
          <a:prstGeom prst="rect">
            <a:avLst/>
          </a:prstGeom>
        </p:spPr>
      </p:pic>
      <p:pic>
        <p:nvPicPr>
          <p:cNvPr id="27" name="Рисунок 26"/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27638" y="2084549"/>
            <a:ext cx="3591779" cy="46870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53257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https://cloud.prezentacii.org/19/05/146502/images/screen1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5554" y="722810"/>
            <a:ext cx="8489736" cy="55384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803397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Грань">
  <a:themeElements>
    <a:clrScheme name="Грань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Грань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Грань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156</TotalTime>
  <Words>90</Words>
  <Application>Microsoft Office PowerPoint</Application>
  <PresentationFormat>Широкоэкранный</PresentationFormat>
  <Paragraphs>32</Paragraphs>
  <Slides>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5" baseType="lpstr">
      <vt:lpstr>Arial</vt:lpstr>
      <vt:lpstr>Franklin Gothic Heavy</vt:lpstr>
      <vt:lpstr>Franklin Gothic Medium</vt:lpstr>
      <vt:lpstr>Times New Roman</vt:lpstr>
      <vt:lpstr>Trebuchet MS</vt:lpstr>
      <vt:lpstr>Wingdings 3</vt:lpstr>
      <vt:lpstr>Грань</vt:lpstr>
      <vt:lpstr>        МУНИЦИПАЛЬНОЕ  КАЗЁННОЕ ДОШКОЛЬНОЕ ОБРАЗОВАТЕЛЬНОЕ УЧРЕЖДЕНИЕ   «КРАЙНОВСКИЙ ДЕТСКИЙ САД » </vt:lpstr>
      <vt:lpstr>Цель мастер-класса: 1.Повышение профессионального мастерства педагогов – участников мастер-класса в процессе активного педагогического общения по освоению опыта работы педагога-мастера. 2. Совершенствование методов и форм работы по развитию творческого воображения детей дошкольного возраста. Задачи мастер-класса: 1. Познакомить с техникой «Гофротрубочки». 2. Обучить участников мастер-класса конкретным навыкам изготовления изделий в технике «гофротрубочки». Развивать творческое мышление, воображение, творческие способности. . </vt:lpstr>
      <vt:lpstr>                  Методы: </vt:lpstr>
      <vt:lpstr>           Коллекция моих работ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МУНИЦИПАЛЬНОЕ  КАЗЁННОЕ ДОШКОЛЬНОЕ ОБРАЗОВАТЕЛЬНОЕ УЧРЕЖДЕНИЕ  «                                               КРАЙНОВСКИЙ ДЕТСКИЙ САД » </dc:title>
  <dc:creator>Пользователь</dc:creator>
  <cp:lastModifiedBy>Пользователь</cp:lastModifiedBy>
  <cp:revision>19</cp:revision>
  <dcterms:created xsi:type="dcterms:W3CDTF">2021-03-21T16:09:50Z</dcterms:created>
  <dcterms:modified xsi:type="dcterms:W3CDTF">2021-03-22T12:36:47Z</dcterms:modified>
</cp:coreProperties>
</file>